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321" r:id="rId5"/>
    <p:sldId id="1019" r:id="rId6"/>
    <p:sldId id="1042" r:id="rId7"/>
    <p:sldId id="1046" r:id="rId8"/>
    <p:sldId id="1047" r:id="rId9"/>
    <p:sldId id="1048" r:id="rId10"/>
    <p:sldId id="1051" r:id="rId11"/>
    <p:sldId id="1049" r:id="rId12"/>
    <p:sldId id="1044" r:id="rId13"/>
    <p:sldId id="1041" r:id="rId14"/>
    <p:sldId id="1054" r:id="rId15"/>
    <p:sldId id="1052" r:id="rId16"/>
    <p:sldId id="1053" r:id="rId17"/>
    <p:sldId id="1037" r:id="rId18"/>
    <p:sldId id="1050" r:id="rId19"/>
    <p:sldId id="1043" r:id="rId20"/>
    <p:sldId id="1055" r:id="rId21"/>
    <p:sldId id="1056" r:id="rId22"/>
    <p:sldId id="1057" r:id="rId23"/>
    <p:sldId id="1059" r:id="rId24"/>
    <p:sldId id="1045" r:id="rId25"/>
    <p:sldId id="1058" r:id="rId26"/>
    <p:sldId id="1024" r:id="rId27"/>
    <p:sldId id="1039" r:id="rId28"/>
    <p:sldId id="1060" r:id="rId29"/>
    <p:sldId id="1061" r:id="rId30"/>
    <p:sldId id="1030"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2" userDrawn="1">
          <p15:clr>
            <a:srgbClr val="A4A3A4"/>
          </p15:clr>
        </p15:guide>
        <p15:guide id="2" pos="4067" userDrawn="1">
          <p15:clr>
            <a:srgbClr val="A4A3A4"/>
          </p15:clr>
        </p15:guide>
        <p15:guide id="3" orient="horz" pos="1457" userDrawn="1">
          <p15:clr>
            <a:srgbClr val="A4A3A4"/>
          </p15:clr>
        </p15:guide>
        <p15:guide id="4" orient="horz" pos="965">
          <p15:clr>
            <a:srgbClr val="A4A3A4"/>
          </p15:clr>
        </p15:guide>
        <p15:guide id="5" orient="horz" pos="562">
          <p15:clr>
            <a:srgbClr val="A4A3A4"/>
          </p15:clr>
        </p15:guide>
        <p15:guide id="6" orient="horz" pos="227">
          <p15:clr>
            <a:srgbClr val="A4A3A4"/>
          </p15:clr>
        </p15:guide>
        <p15:guide id="7" pos="344">
          <p15:clr>
            <a:srgbClr val="A4A3A4"/>
          </p15:clr>
        </p15:guide>
        <p15:guide id="8" pos="748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D200"/>
    <a:srgbClr val="FFD206"/>
    <a:srgbClr val="FFD201"/>
    <a:srgbClr val="FED104"/>
    <a:srgbClr val="FAD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29" autoAdjust="0"/>
    <p:restoredTop sz="76676" autoAdjust="0"/>
  </p:normalViewPr>
  <p:slideViewPr>
    <p:cSldViewPr snapToGrid="0">
      <p:cViewPr varScale="1">
        <p:scale>
          <a:sx n="74" d="100"/>
          <a:sy n="74" d="100"/>
        </p:scale>
        <p:origin x="90" y="156"/>
      </p:cViewPr>
      <p:guideLst>
        <p:guide orient="horz" pos="572"/>
        <p:guide pos="4067"/>
        <p:guide orient="horz" pos="1457"/>
        <p:guide orient="horz" pos="965"/>
        <p:guide orient="horz" pos="562"/>
        <p:guide orient="horz" pos="227"/>
        <p:guide pos="344"/>
        <p:guide pos="7481"/>
      </p:guideLst>
    </p:cSldViewPr>
  </p:slideViewPr>
  <p:outlineViewPr>
    <p:cViewPr>
      <p:scale>
        <a:sx n="33" d="100"/>
        <a:sy n="33" d="100"/>
      </p:scale>
      <p:origin x="0" y="-330"/>
    </p:cViewPr>
  </p:outlineViewPr>
  <p:notesTextViewPr>
    <p:cViewPr>
      <p:scale>
        <a:sx n="1" d="1"/>
        <a:sy n="1" d="1"/>
      </p:scale>
      <p:origin x="0" y="0"/>
    </p:cViewPr>
  </p:notesTextViewPr>
  <p:notesViewPr>
    <p:cSldViewPr snapToGrid="0">
      <p:cViewPr varScale="1">
        <p:scale>
          <a:sx n="78" d="100"/>
          <a:sy n="78" d="100"/>
        </p:scale>
        <p:origin x="207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9B229D-3465-4954-8259-78D5E7BD9D9A}" type="datetimeFigureOut">
              <a:rPr lang="ru-RU" smtClean="0"/>
              <a:t>09.12.2021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45AD2-CD1B-489D-B813-8A146AE1BAF0}" type="slidenum">
              <a:rPr lang="ru-RU" smtClean="0"/>
              <a:t>‹#›</a:t>
            </a:fld>
            <a:endParaRPr lang="ru-RU"/>
          </a:p>
        </p:txBody>
      </p:sp>
    </p:spTree>
    <p:extLst>
      <p:ext uri="{BB962C8B-B14F-4D97-AF65-F5344CB8AC3E}">
        <p14:creationId xmlns:p14="http://schemas.microsoft.com/office/powerpoint/2010/main" val="462191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62445AD2-CD1B-489D-B813-8A146AE1BAF0}" type="slidenum">
              <a:rPr lang="ru-RU" smtClean="0"/>
              <a:t>1</a:t>
            </a:fld>
            <a:endParaRPr lang="ru-RU"/>
          </a:p>
        </p:txBody>
      </p:sp>
    </p:spTree>
    <p:extLst>
      <p:ext uri="{BB962C8B-B14F-4D97-AF65-F5344CB8AC3E}">
        <p14:creationId xmlns:p14="http://schemas.microsoft.com/office/powerpoint/2010/main" val="2834522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Пакет </a:t>
            </a:r>
            <a:r>
              <a:rPr lang="en-US" dirty="0" err="1" smtClean="0"/>
              <a:t>SciPy</a:t>
            </a:r>
            <a:r>
              <a:rPr lang="ru-RU" baseline="0" dirty="0" smtClean="0"/>
              <a:t> предоставляет «из коробки» разные методы </a:t>
            </a:r>
            <a:r>
              <a:rPr lang="ru-RU" baseline="0" dirty="0" err="1" smtClean="0"/>
              <a:t>адапатации</a:t>
            </a:r>
            <a:r>
              <a:rPr lang="ru-RU" baseline="0" dirty="0" smtClean="0"/>
              <a:t>. </a:t>
            </a:r>
          </a:p>
          <a:p>
            <a:r>
              <a:rPr lang="ru-RU" baseline="0" dirty="0" smtClean="0"/>
              <a:t>Здесь приведены те, </a:t>
            </a:r>
            <a:r>
              <a:rPr lang="ru-RU" baseline="0" dirty="0" err="1" smtClean="0"/>
              <a:t>котроые</a:t>
            </a:r>
            <a:r>
              <a:rPr lang="ru-RU" baseline="0" dirty="0" smtClean="0"/>
              <a:t> не требуют явного задания второй производной. </a:t>
            </a:r>
          </a:p>
          <a:p>
            <a:r>
              <a:rPr lang="ru-RU" baseline="0" dirty="0" smtClean="0"/>
              <a:t>Далее проиллюстрирован характер работы этих методов. </a:t>
            </a:r>
          </a:p>
          <a:p>
            <a:r>
              <a:rPr lang="ru-RU" baseline="0" dirty="0" smtClean="0"/>
              <a:t>Важно отметить, что сначала в качестве переменных методу передавались параметры всех без исключения трубопроводов. </a:t>
            </a:r>
            <a:endParaRPr lang="ru-RU" dirty="0"/>
          </a:p>
        </p:txBody>
      </p:sp>
      <p:sp>
        <p:nvSpPr>
          <p:cNvPr id="4" name="Номер слайда 3"/>
          <p:cNvSpPr>
            <a:spLocks noGrp="1"/>
          </p:cNvSpPr>
          <p:nvPr>
            <p:ph type="sldNum" sz="quarter" idx="10"/>
          </p:nvPr>
        </p:nvSpPr>
        <p:spPr/>
        <p:txBody>
          <a:bodyPr/>
          <a:lstStyle/>
          <a:p>
            <a:fld id="{62445AD2-CD1B-489D-B813-8A146AE1BAF0}" type="slidenum">
              <a:rPr lang="ru-RU" smtClean="0"/>
              <a:t>10</a:t>
            </a:fld>
            <a:endParaRPr lang="ru-RU"/>
          </a:p>
        </p:txBody>
      </p:sp>
    </p:spTree>
    <p:extLst>
      <p:ext uri="{BB962C8B-B14F-4D97-AF65-F5344CB8AC3E}">
        <p14:creationId xmlns:p14="http://schemas.microsoft.com/office/powerpoint/2010/main" val="1097918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Вот характер работы наблюдаем на примере метода </a:t>
            </a:r>
            <a:r>
              <a:rPr lang="en-US" dirty="0" smtClean="0"/>
              <a:t>BFGS</a:t>
            </a:r>
            <a:r>
              <a:rPr lang="ru-RU" dirty="0" smtClean="0"/>
              <a:t>. Этот</a:t>
            </a:r>
            <a:r>
              <a:rPr lang="ru-RU" baseline="0" dirty="0" smtClean="0"/>
              <a:t> метод так или иначе оценивает градиент целевой функции. Для этого требуется вычислять приращения функции приращении аргументов. Поэтому ширина горизонтальных ступенек равна количеству переменных. В нашем случае 64. </a:t>
            </a:r>
            <a:endParaRPr lang="ru-RU" dirty="0" smtClean="0"/>
          </a:p>
        </p:txBody>
      </p:sp>
      <p:sp>
        <p:nvSpPr>
          <p:cNvPr id="4" name="Номер слайда 3"/>
          <p:cNvSpPr>
            <a:spLocks noGrp="1"/>
          </p:cNvSpPr>
          <p:nvPr>
            <p:ph type="sldNum" sz="quarter" idx="10"/>
          </p:nvPr>
        </p:nvSpPr>
        <p:spPr/>
        <p:txBody>
          <a:bodyPr/>
          <a:lstStyle/>
          <a:p>
            <a:fld id="{62445AD2-CD1B-489D-B813-8A146AE1BAF0}" type="slidenum">
              <a:rPr lang="ru-RU" smtClean="0"/>
              <a:t>11</a:t>
            </a:fld>
            <a:endParaRPr lang="ru-RU"/>
          </a:p>
        </p:txBody>
      </p:sp>
    </p:spTree>
    <p:extLst>
      <p:ext uri="{BB962C8B-B14F-4D97-AF65-F5344CB8AC3E}">
        <p14:creationId xmlns:p14="http://schemas.microsoft.com/office/powerpoint/2010/main" val="20188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Метод оптимизации с линейной аппроксимацией</a:t>
            </a:r>
            <a:r>
              <a:rPr lang="ru-RU" baseline="0" dirty="0" smtClean="0"/>
              <a:t> тоже численно оценивает производную, т.е. проводит какое-то исследование функции. Хотя по горизонтальной оси приведено время работы алгоритма, ширина начального горизонтального участка тоже составляет 64 единицы. </a:t>
            </a:r>
            <a:endParaRPr lang="ru-RU" dirty="0" smtClean="0"/>
          </a:p>
        </p:txBody>
      </p:sp>
      <p:sp>
        <p:nvSpPr>
          <p:cNvPr id="4" name="Номер слайда 3"/>
          <p:cNvSpPr>
            <a:spLocks noGrp="1"/>
          </p:cNvSpPr>
          <p:nvPr>
            <p:ph type="sldNum" sz="quarter" idx="10"/>
          </p:nvPr>
        </p:nvSpPr>
        <p:spPr/>
        <p:txBody>
          <a:bodyPr/>
          <a:lstStyle/>
          <a:p>
            <a:fld id="{62445AD2-CD1B-489D-B813-8A146AE1BAF0}" type="slidenum">
              <a:rPr lang="ru-RU" smtClean="0"/>
              <a:t>12</a:t>
            </a:fld>
            <a:endParaRPr lang="ru-RU"/>
          </a:p>
        </p:txBody>
      </p:sp>
    </p:spTree>
    <p:extLst>
      <p:ext uri="{BB962C8B-B14F-4D97-AF65-F5344CB8AC3E}">
        <p14:creationId xmlns:p14="http://schemas.microsoft.com/office/powerpoint/2010/main" val="3926599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Метод Пауэлла называют</a:t>
            </a:r>
            <a:r>
              <a:rPr lang="ru-RU" baseline="0" dirty="0" smtClean="0"/>
              <a:t> методом сопряженных градиентов Пауэлла. Он последовательно оптимизирует функцию вдоль отдельных переменных. Дает на первый взгляд хорошие результаты. Но есть проблема – он очень сильно воздействует на отдельные переменные. Меняет их в десятки раз, как в сторону увеличения, так и в сторону уменьшения, поэтому требует внимательной работы с ограничениями. Не могу его рекомендовать. </a:t>
            </a:r>
            <a:endParaRPr lang="ru-RU" dirty="0"/>
          </a:p>
        </p:txBody>
      </p:sp>
      <p:sp>
        <p:nvSpPr>
          <p:cNvPr id="4" name="Номер слайда 3"/>
          <p:cNvSpPr>
            <a:spLocks noGrp="1"/>
          </p:cNvSpPr>
          <p:nvPr>
            <p:ph type="sldNum" sz="quarter" idx="10"/>
          </p:nvPr>
        </p:nvSpPr>
        <p:spPr/>
        <p:txBody>
          <a:bodyPr/>
          <a:lstStyle/>
          <a:p>
            <a:fld id="{62445AD2-CD1B-489D-B813-8A146AE1BAF0}" type="slidenum">
              <a:rPr lang="ru-RU" smtClean="0"/>
              <a:t>13</a:t>
            </a:fld>
            <a:endParaRPr lang="ru-RU"/>
          </a:p>
        </p:txBody>
      </p:sp>
    </p:spTree>
    <p:extLst>
      <p:ext uri="{BB962C8B-B14F-4D97-AF65-F5344CB8AC3E}">
        <p14:creationId xmlns:p14="http://schemas.microsoft.com/office/powerpoint/2010/main" val="2002050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Неудачный</a:t>
            </a:r>
            <a:r>
              <a:rPr lang="ru-RU" baseline="0" dirty="0" smtClean="0"/>
              <a:t> пример использования метода </a:t>
            </a:r>
            <a:r>
              <a:rPr lang="ru-RU" baseline="0" dirty="0" err="1" smtClean="0"/>
              <a:t>Нелдера-Мида</a:t>
            </a:r>
            <a:r>
              <a:rPr lang="ru-RU" baseline="0" dirty="0" smtClean="0"/>
              <a:t>. Очень незначительное снижение целевой функции за девять часов работы. </a:t>
            </a:r>
          </a:p>
          <a:p>
            <a:r>
              <a:rPr lang="ru-RU" baseline="0" dirty="0" smtClean="0"/>
              <a:t>Однако можно наблюдать характерное выпуклое монотонное уменьшение значения целевой функции. </a:t>
            </a:r>
            <a:endParaRPr lang="en-US" baseline="0" dirty="0" smtClean="0"/>
          </a:p>
          <a:p>
            <a:r>
              <a:rPr lang="ru-RU" baseline="0" dirty="0" smtClean="0"/>
              <a:t>Показывает плохую применимость метода в случаях большого количества переменных. </a:t>
            </a:r>
            <a:endParaRPr lang="ru-RU" dirty="0" smtClean="0"/>
          </a:p>
        </p:txBody>
      </p:sp>
      <p:sp>
        <p:nvSpPr>
          <p:cNvPr id="4" name="Номер слайда 3"/>
          <p:cNvSpPr>
            <a:spLocks noGrp="1"/>
          </p:cNvSpPr>
          <p:nvPr>
            <p:ph type="sldNum" sz="quarter" idx="10"/>
          </p:nvPr>
        </p:nvSpPr>
        <p:spPr/>
        <p:txBody>
          <a:bodyPr/>
          <a:lstStyle/>
          <a:p>
            <a:fld id="{62445AD2-CD1B-489D-B813-8A146AE1BAF0}" type="slidenum">
              <a:rPr lang="ru-RU" smtClean="0"/>
              <a:t>14</a:t>
            </a:fld>
            <a:endParaRPr lang="ru-RU"/>
          </a:p>
        </p:txBody>
      </p:sp>
    </p:spTree>
    <p:extLst>
      <p:ext uri="{BB962C8B-B14F-4D97-AF65-F5344CB8AC3E}">
        <p14:creationId xmlns:p14="http://schemas.microsoft.com/office/powerpoint/2010/main" val="564975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aseline="0" dirty="0" smtClean="0"/>
              <a:t>Несмотря на большое количество выбросов, прослеживается тенденция уменьшения целевой функции</a:t>
            </a:r>
            <a:r>
              <a:rPr lang="ru-RU" dirty="0" smtClean="0"/>
              <a:t>.</a:t>
            </a:r>
            <a:r>
              <a:rPr lang="en-US" dirty="0" smtClean="0"/>
              <a:t> </a:t>
            </a:r>
            <a:r>
              <a:rPr lang="ru-RU" baseline="0" dirty="0" smtClean="0"/>
              <a:t>Оптимизатору в качестве параметров переданы все трубопроводы. Это небольшая сеть ППД. </a:t>
            </a:r>
          </a:p>
          <a:p>
            <a:r>
              <a:rPr lang="ru-RU" baseline="0" dirty="0" smtClean="0"/>
              <a:t>Приведенные графики призваны проиллюстрировать поведение разных методов оптимизации при использовании всех трубопроводов в качестве параметров. </a:t>
            </a:r>
          </a:p>
          <a:p>
            <a:r>
              <a:rPr lang="ru-RU" baseline="0" dirty="0" smtClean="0"/>
              <a:t>Но мы рассмотрели не все вопросы, обозначенные на слайде 3 (Р.Д.). </a:t>
            </a:r>
          </a:p>
          <a:p>
            <a:r>
              <a:rPr lang="ru-RU" dirty="0"/>
              <a:t>В частности, актуален вопрос о так сказать тактике применения метода оптимизации. </a:t>
            </a:r>
          </a:p>
          <a:p>
            <a:r>
              <a:rPr lang="ru-RU" dirty="0"/>
              <a:t>В частности, представленная на слайде картина, полученная на небольшой модели, натолкнула меня на мысль о том, что следует уменьшить количество передаваемых методу переменных. </a:t>
            </a:r>
          </a:p>
        </p:txBody>
      </p:sp>
      <p:sp>
        <p:nvSpPr>
          <p:cNvPr id="4" name="Номер слайда 3"/>
          <p:cNvSpPr>
            <a:spLocks noGrp="1"/>
          </p:cNvSpPr>
          <p:nvPr>
            <p:ph type="sldNum" sz="quarter" idx="10"/>
          </p:nvPr>
        </p:nvSpPr>
        <p:spPr/>
        <p:txBody>
          <a:bodyPr/>
          <a:lstStyle/>
          <a:p>
            <a:fld id="{62445AD2-CD1B-489D-B813-8A146AE1BAF0}" type="slidenum">
              <a:rPr lang="ru-RU" smtClean="0"/>
              <a:t>15</a:t>
            </a:fld>
            <a:endParaRPr lang="ru-RU"/>
          </a:p>
        </p:txBody>
      </p:sp>
    </p:spTree>
    <p:extLst>
      <p:ext uri="{BB962C8B-B14F-4D97-AF65-F5344CB8AC3E}">
        <p14:creationId xmlns:p14="http://schemas.microsoft.com/office/powerpoint/2010/main" val="2978807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aseline="0" dirty="0" smtClean="0"/>
              <a:t>Трубопроводы были отсортированы по убыванию массового расхода среды в них, в адаптации участвовали первые 20%. </a:t>
            </a:r>
          </a:p>
        </p:txBody>
      </p:sp>
      <p:sp>
        <p:nvSpPr>
          <p:cNvPr id="4" name="Номер слайда 3"/>
          <p:cNvSpPr>
            <a:spLocks noGrp="1"/>
          </p:cNvSpPr>
          <p:nvPr>
            <p:ph type="sldNum" sz="quarter" idx="10"/>
          </p:nvPr>
        </p:nvSpPr>
        <p:spPr/>
        <p:txBody>
          <a:bodyPr/>
          <a:lstStyle/>
          <a:p>
            <a:fld id="{62445AD2-CD1B-489D-B813-8A146AE1BAF0}" type="slidenum">
              <a:rPr lang="ru-RU" smtClean="0"/>
              <a:t>16</a:t>
            </a:fld>
            <a:endParaRPr lang="ru-RU"/>
          </a:p>
        </p:txBody>
      </p:sp>
    </p:spTree>
    <p:extLst>
      <p:ext uri="{BB962C8B-B14F-4D97-AF65-F5344CB8AC3E}">
        <p14:creationId xmlns:p14="http://schemas.microsoft.com/office/powerpoint/2010/main" val="379914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 примере нефтесборной сети УПС1-5</a:t>
            </a:r>
            <a:r>
              <a:rPr lang="ru-RU" baseline="0" dirty="0" smtClean="0"/>
              <a:t> были получены следующие результаты. </a:t>
            </a:r>
            <a:endParaRPr lang="ru-RU" dirty="0" smtClean="0"/>
          </a:p>
        </p:txBody>
      </p:sp>
      <p:sp>
        <p:nvSpPr>
          <p:cNvPr id="4" name="Номер слайда 3"/>
          <p:cNvSpPr>
            <a:spLocks noGrp="1"/>
          </p:cNvSpPr>
          <p:nvPr>
            <p:ph type="sldNum" sz="quarter" idx="10"/>
          </p:nvPr>
        </p:nvSpPr>
        <p:spPr/>
        <p:txBody>
          <a:bodyPr/>
          <a:lstStyle/>
          <a:p>
            <a:fld id="{62445AD2-CD1B-489D-B813-8A146AE1BAF0}" type="slidenum">
              <a:rPr lang="ru-RU" smtClean="0"/>
              <a:t>17</a:t>
            </a:fld>
            <a:endParaRPr lang="ru-RU"/>
          </a:p>
        </p:txBody>
      </p:sp>
    </p:spTree>
    <p:extLst>
      <p:ext uri="{BB962C8B-B14F-4D97-AF65-F5344CB8AC3E}">
        <p14:creationId xmlns:p14="http://schemas.microsoft.com/office/powerpoint/2010/main" val="3346001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Метод </a:t>
            </a:r>
            <a:r>
              <a:rPr lang="en-US" dirty="0" smtClean="0"/>
              <a:t>BFGS</a:t>
            </a:r>
            <a:r>
              <a:rPr lang="ru-RU" dirty="0" smtClean="0"/>
              <a:t> тоже улучшился, но все равно</a:t>
            </a:r>
            <a:r>
              <a:rPr lang="ru-RU" baseline="0" dirty="0" smtClean="0"/>
              <a:t> велика доля выбросов, аномальных значений. </a:t>
            </a:r>
            <a:endParaRPr lang="ru-RU" dirty="0" smtClean="0"/>
          </a:p>
        </p:txBody>
      </p:sp>
      <p:sp>
        <p:nvSpPr>
          <p:cNvPr id="4" name="Номер слайда 3"/>
          <p:cNvSpPr>
            <a:spLocks noGrp="1"/>
          </p:cNvSpPr>
          <p:nvPr>
            <p:ph type="sldNum" sz="quarter" idx="10"/>
          </p:nvPr>
        </p:nvSpPr>
        <p:spPr/>
        <p:txBody>
          <a:bodyPr/>
          <a:lstStyle/>
          <a:p>
            <a:fld id="{62445AD2-CD1B-489D-B813-8A146AE1BAF0}" type="slidenum">
              <a:rPr lang="ru-RU" smtClean="0"/>
              <a:t>18</a:t>
            </a:fld>
            <a:endParaRPr lang="ru-RU"/>
          </a:p>
        </p:txBody>
      </p:sp>
    </p:spTree>
    <p:extLst>
      <p:ext uri="{BB962C8B-B14F-4D97-AF65-F5344CB8AC3E}">
        <p14:creationId xmlns:p14="http://schemas.microsoft.com/office/powerpoint/2010/main" val="4246257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Метод Пауэлла ускорился, но остался нестабильным, а под конец, как будто ухудшил</a:t>
            </a:r>
            <a:r>
              <a:rPr lang="ru-RU" baseline="0" dirty="0" smtClean="0"/>
              <a:t> свой же результат. </a:t>
            </a:r>
            <a:endParaRPr lang="ru-RU" dirty="0" smtClean="0"/>
          </a:p>
        </p:txBody>
      </p:sp>
      <p:sp>
        <p:nvSpPr>
          <p:cNvPr id="4" name="Номер слайда 3"/>
          <p:cNvSpPr>
            <a:spLocks noGrp="1"/>
          </p:cNvSpPr>
          <p:nvPr>
            <p:ph type="sldNum" sz="quarter" idx="10"/>
          </p:nvPr>
        </p:nvSpPr>
        <p:spPr/>
        <p:txBody>
          <a:bodyPr/>
          <a:lstStyle/>
          <a:p>
            <a:fld id="{62445AD2-CD1B-489D-B813-8A146AE1BAF0}" type="slidenum">
              <a:rPr lang="ru-RU" smtClean="0"/>
              <a:t>19</a:t>
            </a:fld>
            <a:endParaRPr lang="ru-RU"/>
          </a:p>
        </p:txBody>
      </p:sp>
    </p:spTree>
    <p:extLst>
      <p:ext uri="{BB962C8B-B14F-4D97-AF65-F5344CB8AC3E}">
        <p14:creationId xmlns:p14="http://schemas.microsoft.com/office/powerpoint/2010/main" val="1000049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lvl="0" indent="0">
              <a:buFont typeface="+mj-lt"/>
              <a:buNone/>
            </a:pPr>
            <a:r>
              <a:rPr lang="ru-RU" dirty="0" smtClean="0"/>
              <a:t>Для определенности на слайде текстов написано,</a:t>
            </a:r>
            <a:r>
              <a:rPr lang="ru-RU" baseline="0" dirty="0" smtClean="0"/>
              <a:t> что такое адаптация. </a:t>
            </a:r>
          </a:p>
          <a:p>
            <a:pPr marL="0" lvl="0" indent="0">
              <a:buFont typeface="+mj-lt"/>
              <a:buNone/>
            </a:pPr>
            <a:r>
              <a:rPr lang="ru-RU" baseline="0" dirty="0" smtClean="0"/>
              <a:t>В печати и литературе задачу адаптации сводят к задаче оптимизации. </a:t>
            </a:r>
          </a:p>
          <a:p>
            <a:pPr marL="0" lvl="0" indent="0">
              <a:buFont typeface="+mj-lt"/>
              <a:buNone/>
            </a:pPr>
            <a:r>
              <a:rPr lang="ru-RU" baseline="0" dirty="0" smtClean="0"/>
              <a:t>Это значит, что есть некая функция, связывающая вектор параметров сети х с той или иной характеристикой разности давлений на кустах. </a:t>
            </a:r>
            <a:r>
              <a:rPr lang="ru-RU" i="1" baseline="0" dirty="0" smtClean="0"/>
              <a:t>Т.е. функция, сопоставляющая параметрам сети результаты гидравлического расчета, отображающая какие-то физические величины на давление. </a:t>
            </a:r>
          </a:p>
          <a:p>
            <a:pPr marL="0" lvl="0" indent="0">
              <a:buFont typeface="+mj-lt"/>
              <a:buNone/>
            </a:pPr>
            <a:r>
              <a:rPr lang="ru-RU" i="0" baseline="0" dirty="0" smtClean="0"/>
              <a:t>Требуется найти такие параметры сети, при которых функция достигала бы минимального значения. </a:t>
            </a:r>
          </a:p>
          <a:p>
            <a:pPr marL="0" lvl="0" indent="0">
              <a:buFont typeface="+mj-lt"/>
              <a:buNone/>
            </a:pPr>
            <a:r>
              <a:rPr lang="ru-RU" i="0" baseline="0" dirty="0" smtClean="0"/>
              <a:t>Есть разные алгоритмы оптимизации и разные реализации этих алгоритмов. </a:t>
            </a:r>
            <a:endParaRPr lang="ru-RU" i="0" dirty="0"/>
          </a:p>
        </p:txBody>
      </p:sp>
      <p:sp>
        <p:nvSpPr>
          <p:cNvPr id="4" name="Номер слайда 3"/>
          <p:cNvSpPr>
            <a:spLocks noGrp="1"/>
          </p:cNvSpPr>
          <p:nvPr>
            <p:ph type="sldNum" sz="quarter" idx="10"/>
          </p:nvPr>
        </p:nvSpPr>
        <p:spPr/>
        <p:txBody>
          <a:bodyPr/>
          <a:lstStyle/>
          <a:p>
            <a:fld id="{62445AD2-CD1B-489D-B813-8A146AE1BAF0}" type="slidenum">
              <a:rPr lang="ru-RU" smtClean="0"/>
              <a:t>2</a:t>
            </a:fld>
            <a:endParaRPr lang="ru-RU"/>
          </a:p>
        </p:txBody>
      </p:sp>
    </p:spTree>
    <p:extLst>
      <p:ext uri="{BB962C8B-B14F-4D97-AF65-F5344CB8AC3E}">
        <p14:creationId xmlns:p14="http://schemas.microsoft.com/office/powerpoint/2010/main" val="2289485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Метод последовательного квадратичного</a:t>
            </a:r>
            <a:r>
              <a:rPr lang="ru-RU" baseline="0" dirty="0" smtClean="0"/>
              <a:t> программирования тоже ускорился настолько, что стала прослеживаться какая-то логика в его работе. </a:t>
            </a:r>
            <a:endParaRPr lang="ru-RU" dirty="0" smtClean="0"/>
          </a:p>
        </p:txBody>
      </p:sp>
      <p:sp>
        <p:nvSpPr>
          <p:cNvPr id="4" name="Номер слайда 3"/>
          <p:cNvSpPr>
            <a:spLocks noGrp="1"/>
          </p:cNvSpPr>
          <p:nvPr>
            <p:ph type="sldNum" sz="quarter" idx="10"/>
          </p:nvPr>
        </p:nvSpPr>
        <p:spPr/>
        <p:txBody>
          <a:bodyPr/>
          <a:lstStyle/>
          <a:p>
            <a:fld id="{62445AD2-CD1B-489D-B813-8A146AE1BAF0}" type="slidenum">
              <a:rPr lang="ru-RU" smtClean="0"/>
              <a:t>20</a:t>
            </a:fld>
            <a:endParaRPr lang="ru-RU"/>
          </a:p>
        </p:txBody>
      </p:sp>
    </p:spTree>
    <p:extLst>
      <p:ext uri="{BB962C8B-B14F-4D97-AF65-F5344CB8AC3E}">
        <p14:creationId xmlns:p14="http://schemas.microsoft.com/office/powerpoint/2010/main" val="3362718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a:xfrm>
            <a:off x="685800" y="4400550"/>
            <a:ext cx="5486400" cy="4171950"/>
          </a:xfrm>
        </p:spPr>
        <p:txBody>
          <a:bodyPr/>
          <a:lstStyle/>
          <a:p>
            <a:r>
              <a:rPr lang="ru-RU" dirty="0" smtClean="0"/>
              <a:t>Наконец проиллюстрирую</a:t>
            </a:r>
            <a:r>
              <a:rPr lang="ru-RU" baseline="0" dirty="0" smtClean="0"/>
              <a:t> еще один возможный подход к определению переменных адаптации. </a:t>
            </a:r>
            <a:endParaRPr lang="ru-RU" baseline="0" dirty="0"/>
          </a:p>
          <a:p>
            <a:r>
              <a:rPr lang="ru-RU" baseline="0" dirty="0" smtClean="0"/>
              <a:t>Здесь по горизонтали трубопроводы, по вертикали источники в нефтесборной сети. </a:t>
            </a:r>
          </a:p>
          <a:p>
            <a:r>
              <a:rPr lang="ru-RU" baseline="0" dirty="0" smtClean="0"/>
              <a:t>Трубопроводам последовательно придавались небольшие приращения (</a:t>
            </a:r>
            <a:r>
              <a:rPr lang="en-US" baseline="0" dirty="0" smtClean="0"/>
              <a:t>friction factor’</a:t>
            </a:r>
            <a:r>
              <a:rPr lang="ru-RU" baseline="0" dirty="0" smtClean="0"/>
              <a:t>а) и оценивалось изменение давления на кустах относительно первоначально (изменение приведено в таблице).  Цифр не видно потому, что они маленькие. Красным отмечены случаи, когда изменение давления больше, чем в среднем по вертикали. </a:t>
            </a:r>
          </a:p>
          <a:p>
            <a:r>
              <a:rPr lang="ru-RU" baseline="0" dirty="0" smtClean="0"/>
              <a:t>Эта картина натолкнула меня на мысль о том, что это похоже на координаты (в такой системе, где по одной оси кусты, а по другим трубы). В результате попробовал применить к этим данным метод кластеризации </a:t>
            </a:r>
            <a:r>
              <a:rPr lang="en-US" baseline="0" dirty="0" smtClean="0"/>
              <a:t>k</a:t>
            </a:r>
            <a:r>
              <a:rPr lang="ru-RU" baseline="0" dirty="0" smtClean="0"/>
              <a:t>-</a:t>
            </a:r>
            <a:r>
              <a:rPr lang="en-US" baseline="0" dirty="0" smtClean="0"/>
              <a:t>means</a:t>
            </a:r>
            <a:r>
              <a:rPr lang="ru-RU" baseline="0" dirty="0" smtClean="0"/>
              <a:t> из пакета </a:t>
            </a:r>
            <a:r>
              <a:rPr lang="en-US" baseline="0" dirty="0" err="1" smtClean="0"/>
              <a:t>sk</a:t>
            </a:r>
            <a:r>
              <a:rPr lang="en-US" baseline="0" dirty="0" smtClean="0"/>
              <a:t>-learn</a:t>
            </a:r>
            <a:r>
              <a:rPr lang="ru-RU" baseline="0" dirty="0" smtClean="0"/>
              <a:t>. Метод воспринимает данные и количество кластеров. Возвращает принадлежность труб кластерам. Варьировал количество кластеров. Цветом выделены трубы, которые при любом числе кластеров попадают, как правило, в один и тот же кластер. </a:t>
            </a:r>
          </a:p>
          <a:p>
            <a:r>
              <a:rPr lang="ru-RU" baseline="0" dirty="0" smtClean="0"/>
              <a:t>Определил для себя количество кластеров 4 или 5 для данной сети с 57 трубопроводами. Это тоже похоже на Парето. </a:t>
            </a:r>
          </a:p>
          <a:p>
            <a:r>
              <a:rPr lang="ru-RU" baseline="0" dirty="0" smtClean="0"/>
              <a:t>Кластеры труб были отсортированы по убыванию</a:t>
            </a:r>
            <a:r>
              <a:rPr lang="ru-RU" dirty="0" smtClean="0"/>
              <a:t> суммарного дебита кустов, с которыми они связаны. </a:t>
            </a:r>
            <a:endParaRPr lang="ru-RU" baseline="0" dirty="0" smtClean="0"/>
          </a:p>
          <a:p>
            <a:r>
              <a:rPr lang="ru-RU" baseline="0" dirty="0" smtClean="0"/>
              <a:t>В таком порядке </a:t>
            </a:r>
            <a:r>
              <a:rPr lang="ru-RU" dirty="0" smtClean="0"/>
              <a:t>кластеры передаются</a:t>
            </a:r>
            <a:r>
              <a:rPr lang="ru-RU" dirty="0"/>
              <a:t> </a:t>
            </a:r>
            <a:r>
              <a:rPr lang="ru-RU" dirty="0" smtClean="0"/>
              <a:t>оптимизатору</a:t>
            </a:r>
            <a:r>
              <a:rPr lang="ru-RU" baseline="0" dirty="0" smtClean="0"/>
              <a:t>.</a:t>
            </a:r>
          </a:p>
          <a:p>
            <a:endParaRPr lang="ru-RU" baseline="0" dirty="0" smtClean="0"/>
          </a:p>
        </p:txBody>
      </p:sp>
      <p:sp>
        <p:nvSpPr>
          <p:cNvPr id="4" name="Номер слайда 3"/>
          <p:cNvSpPr>
            <a:spLocks noGrp="1"/>
          </p:cNvSpPr>
          <p:nvPr>
            <p:ph type="sldNum" sz="quarter" idx="10"/>
          </p:nvPr>
        </p:nvSpPr>
        <p:spPr/>
        <p:txBody>
          <a:bodyPr/>
          <a:lstStyle/>
          <a:p>
            <a:fld id="{62445AD2-CD1B-489D-B813-8A146AE1BAF0}" type="slidenum">
              <a:rPr lang="ru-RU" smtClean="0"/>
              <a:t>21</a:t>
            </a:fld>
            <a:endParaRPr lang="ru-RU"/>
          </a:p>
        </p:txBody>
      </p:sp>
    </p:spTree>
    <p:extLst>
      <p:ext uri="{BB962C8B-B14F-4D97-AF65-F5344CB8AC3E}">
        <p14:creationId xmlns:p14="http://schemas.microsoft.com/office/powerpoint/2010/main" val="3681081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Трубы передавались оптимизатору </a:t>
            </a:r>
            <a:r>
              <a:rPr lang="ru-RU" dirty="0" err="1" smtClean="0"/>
              <a:t>покластерно</a:t>
            </a:r>
            <a:r>
              <a:rPr lang="ru-RU" dirty="0" smtClean="0"/>
              <a:t>. Сначала</a:t>
            </a:r>
            <a:r>
              <a:rPr lang="ru-RU" baseline="0" dirty="0" smtClean="0"/>
              <a:t> метод оптимизации вызывается с трубами одного кластера в качестве переменных, потом с кластерами следующего. </a:t>
            </a:r>
          </a:p>
          <a:p>
            <a:r>
              <a:rPr lang="ru-RU" baseline="0" dirty="0" smtClean="0"/>
              <a:t>Наиболее выразительно ведет себя метод </a:t>
            </a:r>
            <a:r>
              <a:rPr lang="en-US" baseline="0" dirty="0" err="1" smtClean="0"/>
              <a:t>Nelder</a:t>
            </a:r>
            <a:r>
              <a:rPr lang="en-US" baseline="0" dirty="0" smtClean="0"/>
              <a:t>-Mead</a:t>
            </a:r>
            <a:r>
              <a:rPr lang="ru-RU" baseline="0" dirty="0" smtClean="0"/>
              <a:t> (слева вверху). Синяя линия – это, как и раньше, последовательные значения функции, оранжевая – это значения целевой функции после итерации. </a:t>
            </a:r>
          </a:p>
          <a:p>
            <a:r>
              <a:rPr lang="ru-RU" baseline="0" dirty="0" smtClean="0"/>
              <a:t>Здесь наклон ломаной на последнем участке больше, чем на предпоследнем. Это значить, что обсчитывать последний имело бы смысл раньше предпоследнего. Т.е. суммарный дебит зависимых от кластера кустов не отражает влияния кластеров на целевую функцию.  </a:t>
            </a:r>
            <a:endParaRPr lang="ru-RU" dirty="0" smtClean="0"/>
          </a:p>
        </p:txBody>
      </p:sp>
      <p:sp>
        <p:nvSpPr>
          <p:cNvPr id="4" name="Номер слайда 3"/>
          <p:cNvSpPr>
            <a:spLocks noGrp="1"/>
          </p:cNvSpPr>
          <p:nvPr>
            <p:ph type="sldNum" sz="quarter" idx="10"/>
          </p:nvPr>
        </p:nvSpPr>
        <p:spPr/>
        <p:txBody>
          <a:bodyPr/>
          <a:lstStyle/>
          <a:p>
            <a:fld id="{62445AD2-CD1B-489D-B813-8A146AE1BAF0}" type="slidenum">
              <a:rPr lang="ru-RU" smtClean="0"/>
              <a:t>22</a:t>
            </a:fld>
            <a:endParaRPr lang="ru-RU"/>
          </a:p>
        </p:txBody>
      </p:sp>
    </p:spTree>
    <p:extLst>
      <p:ext uri="{BB962C8B-B14F-4D97-AF65-F5344CB8AC3E}">
        <p14:creationId xmlns:p14="http://schemas.microsoft.com/office/powerpoint/2010/main" val="2557011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62445AD2-CD1B-489D-B813-8A146AE1BAF0}" type="slidenum">
              <a:rPr lang="ru-RU" smtClean="0"/>
              <a:t>23</a:t>
            </a:fld>
            <a:endParaRPr lang="ru-RU"/>
          </a:p>
        </p:txBody>
      </p:sp>
    </p:spTree>
    <p:extLst>
      <p:ext uri="{BB962C8B-B14F-4D97-AF65-F5344CB8AC3E}">
        <p14:creationId xmlns:p14="http://schemas.microsoft.com/office/powerpoint/2010/main" val="1993107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Описание</a:t>
            </a:r>
            <a:r>
              <a:rPr lang="ru-RU" baseline="0" dirty="0" smtClean="0"/>
              <a:t> пакета </a:t>
            </a:r>
            <a:r>
              <a:rPr lang="en-US" baseline="0" dirty="0" err="1" smtClean="0"/>
              <a:t>scipy</a:t>
            </a:r>
            <a:r>
              <a:rPr lang="en-US" baseline="0" dirty="0" smtClean="0"/>
              <a:t> </a:t>
            </a:r>
            <a:r>
              <a:rPr lang="ru-RU" baseline="0" dirty="0" smtClean="0"/>
              <a:t>доступно по приведенному адресу, хотя запоминать необязательно, </a:t>
            </a:r>
            <a:r>
              <a:rPr lang="ru-RU" baseline="0" dirty="0" err="1" smtClean="0"/>
              <a:t>гуглится</a:t>
            </a:r>
            <a:r>
              <a:rPr lang="ru-RU" baseline="0" dirty="0" smtClean="0"/>
              <a:t> на раз. </a:t>
            </a:r>
          </a:p>
          <a:p>
            <a:r>
              <a:rPr lang="ru-RU" baseline="0" dirty="0" smtClean="0"/>
              <a:t>По этому адресу можно увидеть показанный здесь синтаксис вызова метода. </a:t>
            </a:r>
            <a:endParaRPr lang="ru-RU" dirty="0"/>
          </a:p>
        </p:txBody>
      </p:sp>
      <p:sp>
        <p:nvSpPr>
          <p:cNvPr id="4" name="Номер слайда 3"/>
          <p:cNvSpPr>
            <a:spLocks noGrp="1"/>
          </p:cNvSpPr>
          <p:nvPr>
            <p:ph type="sldNum" sz="quarter" idx="10"/>
          </p:nvPr>
        </p:nvSpPr>
        <p:spPr/>
        <p:txBody>
          <a:bodyPr/>
          <a:lstStyle/>
          <a:p>
            <a:fld id="{62445AD2-CD1B-489D-B813-8A146AE1BAF0}" type="slidenum">
              <a:rPr lang="ru-RU" smtClean="0"/>
              <a:t>26</a:t>
            </a:fld>
            <a:endParaRPr lang="ru-RU"/>
          </a:p>
        </p:txBody>
      </p:sp>
    </p:spTree>
    <p:extLst>
      <p:ext uri="{BB962C8B-B14F-4D97-AF65-F5344CB8AC3E}">
        <p14:creationId xmlns:p14="http://schemas.microsoft.com/office/powerpoint/2010/main" val="1285797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lvl="0" indent="0">
              <a:buFont typeface="+mj-lt"/>
              <a:buNone/>
            </a:pPr>
            <a:r>
              <a:rPr lang="ru-RU" dirty="0" smtClean="0"/>
              <a:t>Обще</a:t>
            </a:r>
            <a:r>
              <a:rPr lang="ru-RU" baseline="0" dirty="0" smtClean="0"/>
              <a:t>доступная и достаточна известная реализация алгоритмов оптимизации есть в пакете </a:t>
            </a:r>
            <a:r>
              <a:rPr lang="en-US" baseline="0" dirty="0" err="1" smtClean="0"/>
              <a:t>SciPy</a:t>
            </a:r>
            <a:r>
              <a:rPr lang="en-US" baseline="0" dirty="0" smtClean="0"/>
              <a:t>.</a:t>
            </a:r>
            <a:endParaRPr lang="ru-RU" baseline="0" dirty="0" smtClean="0"/>
          </a:p>
          <a:p>
            <a:pPr marL="0" lvl="0" indent="0">
              <a:buFont typeface="+mj-lt"/>
              <a:buNone/>
            </a:pPr>
            <a:r>
              <a:rPr lang="ru-RU" baseline="0" dirty="0" smtClean="0"/>
              <a:t>Для чтения и редактирования свойств элементов модели сети </a:t>
            </a:r>
            <a:r>
              <a:rPr lang="en-US" baseline="0" dirty="0" smtClean="0"/>
              <a:t>Schlumberger </a:t>
            </a:r>
            <a:r>
              <a:rPr lang="ru-RU" baseline="0" dirty="0" smtClean="0"/>
              <a:t>вместе с </a:t>
            </a:r>
            <a:r>
              <a:rPr lang="en-US" baseline="0" dirty="0" err="1" smtClean="0"/>
              <a:t>pipesim</a:t>
            </a:r>
            <a:r>
              <a:rPr lang="en-US" baseline="0" dirty="0" smtClean="0"/>
              <a:t>’</a:t>
            </a:r>
            <a:r>
              <a:rPr lang="ru-RU" baseline="0" dirty="0" smtClean="0"/>
              <a:t>ом поставляет </a:t>
            </a:r>
            <a:r>
              <a:rPr lang="en-US" baseline="0" dirty="0" smtClean="0"/>
              <a:t>Python Toolkit. </a:t>
            </a:r>
          </a:p>
          <a:p>
            <a:pPr marL="0" lvl="0" indent="0">
              <a:buFont typeface="+mj-lt"/>
              <a:buNone/>
            </a:pPr>
            <a:r>
              <a:rPr lang="ru-RU" baseline="0" dirty="0" smtClean="0"/>
              <a:t>Связываются они посредством </a:t>
            </a:r>
            <a:r>
              <a:rPr lang="en-US" baseline="0" dirty="0" err="1" smtClean="0"/>
              <a:t>python’a</a:t>
            </a:r>
            <a:r>
              <a:rPr lang="ru-RU" baseline="0" dirty="0" smtClean="0"/>
              <a:t>.</a:t>
            </a:r>
          </a:p>
          <a:p>
            <a:pPr marL="0" lvl="0" indent="0">
              <a:buFont typeface="+mj-lt"/>
              <a:buNone/>
            </a:pPr>
            <a:r>
              <a:rPr lang="ru-RU" baseline="0" dirty="0" smtClean="0"/>
              <a:t>Считаю, это уже позволяет следует вывод о том, что технически возможно поручить адаптацию тому или иному алгоритму оптимизации. </a:t>
            </a:r>
          </a:p>
          <a:p>
            <a:pPr marL="0" lvl="0" indent="0">
              <a:buFont typeface="+mj-lt"/>
              <a:buNone/>
            </a:pPr>
            <a:r>
              <a:rPr lang="ru-RU" baseline="0" dirty="0" smtClean="0"/>
              <a:t>По сути для этого требуется реализовать процедуру вычисления целевой функции. </a:t>
            </a:r>
          </a:p>
          <a:p>
            <a:pPr marL="0" lvl="0" indent="0">
              <a:buFont typeface="+mj-lt"/>
              <a:buNone/>
            </a:pPr>
            <a:r>
              <a:rPr lang="ru-RU" baseline="0" dirty="0" smtClean="0"/>
              <a:t>Но остаются еще вопросы.</a:t>
            </a:r>
          </a:p>
          <a:p>
            <a:pPr marL="342900" lvl="0" indent="-342900">
              <a:buFont typeface="+mj-lt"/>
              <a:buAutoNum type="arabicPeriod"/>
            </a:pPr>
            <a:r>
              <a:rPr lang="ru-RU" dirty="0" smtClean="0"/>
              <a:t>Какова форма целевой функции?</a:t>
            </a:r>
            <a:endParaRPr lang="en-US" dirty="0" smtClean="0"/>
          </a:p>
          <a:p>
            <a:pPr marL="342900" indent="-342900">
              <a:buFont typeface="+mj-lt"/>
              <a:buAutoNum type="arabicPeriod"/>
            </a:pPr>
            <a:r>
              <a:rPr lang="ru-RU" dirty="0" smtClean="0"/>
              <a:t>Каковы переменные </a:t>
            </a:r>
            <a:r>
              <a:rPr lang="en-US" dirty="0" smtClean="0"/>
              <a:t>(</a:t>
            </a:r>
            <a:r>
              <a:rPr lang="ru-RU" dirty="0" smtClean="0"/>
              <a:t>параметры адаптации)? </a:t>
            </a:r>
          </a:p>
          <a:p>
            <a:pPr marL="342900" lvl="0" indent="-342900">
              <a:buFont typeface="+mj-lt"/>
              <a:buAutoNum type="arabicPeriod"/>
            </a:pPr>
            <a:r>
              <a:rPr lang="ru-RU" dirty="0" smtClean="0"/>
              <a:t>Какой метод применять? </a:t>
            </a:r>
          </a:p>
          <a:p>
            <a:pPr marL="342900" lvl="0" indent="-342900">
              <a:buFont typeface="+mj-lt"/>
              <a:buAutoNum type="arabicPeriod"/>
            </a:pPr>
            <a:r>
              <a:rPr lang="ru-RU" dirty="0" smtClean="0"/>
              <a:t>Какова тактика применения метода? </a:t>
            </a:r>
            <a:endParaRPr lang="en-US" dirty="0" smtClean="0"/>
          </a:p>
          <a:p>
            <a:pPr marL="0" lvl="0" indent="0">
              <a:buFont typeface="+mj-lt"/>
              <a:buNone/>
            </a:pPr>
            <a:endParaRPr lang="ru-RU" dirty="0"/>
          </a:p>
        </p:txBody>
      </p:sp>
      <p:sp>
        <p:nvSpPr>
          <p:cNvPr id="4" name="Номер слайда 3"/>
          <p:cNvSpPr>
            <a:spLocks noGrp="1"/>
          </p:cNvSpPr>
          <p:nvPr>
            <p:ph type="sldNum" sz="quarter" idx="10"/>
          </p:nvPr>
        </p:nvSpPr>
        <p:spPr/>
        <p:txBody>
          <a:bodyPr/>
          <a:lstStyle/>
          <a:p>
            <a:fld id="{62445AD2-CD1B-489D-B813-8A146AE1BAF0}" type="slidenum">
              <a:rPr lang="ru-RU" smtClean="0"/>
              <a:t>3</a:t>
            </a:fld>
            <a:endParaRPr lang="ru-RU"/>
          </a:p>
        </p:txBody>
      </p:sp>
    </p:spTree>
    <p:extLst>
      <p:ext uri="{BB962C8B-B14F-4D97-AF65-F5344CB8AC3E}">
        <p14:creationId xmlns:p14="http://schemas.microsoft.com/office/powerpoint/2010/main" val="2249400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Вопрос какую выбрать</a:t>
            </a:r>
            <a:r>
              <a:rPr lang="ru-RU" baseline="0" dirty="0" smtClean="0"/>
              <a:t> форму целевой функции. Как описать/охарактеризовать отклонение состояния модели от требуемого. </a:t>
            </a:r>
          </a:p>
          <a:p>
            <a:r>
              <a:rPr lang="ru-RU" baseline="0" dirty="0" smtClean="0"/>
              <a:t>Как «</a:t>
            </a:r>
            <a:r>
              <a:rPr lang="ru-RU" baseline="0" dirty="0" err="1" smtClean="0"/>
              <a:t>неадаптированность</a:t>
            </a:r>
            <a:r>
              <a:rPr lang="ru-RU" baseline="0" dirty="0" smtClean="0"/>
              <a:t>» выразить в цифрах, а лучше в одном числе.</a:t>
            </a:r>
          </a:p>
          <a:p>
            <a:r>
              <a:rPr lang="ru-RU" baseline="0" dirty="0" smtClean="0"/>
              <a:t>Возможны варианты. </a:t>
            </a:r>
          </a:p>
          <a:p>
            <a:r>
              <a:rPr lang="ru-RU" baseline="0" dirty="0" smtClean="0"/>
              <a:t>Сумма отклонений, сумма абсолютных отклонений, корень из суммы квадратов отклонений, среднее отклонение, средневзвешенное (хотя и не показано, представляет большой интерес в случаях, когда данные ненадежны). </a:t>
            </a:r>
            <a:endParaRPr lang="ru-RU" dirty="0"/>
          </a:p>
        </p:txBody>
      </p:sp>
      <p:sp>
        <p:nvSpPr>
          <p:cNvPr id="4" name="Номер слайда 3"/>
          <p:cNvSpPr>
            <a:spLocks noGrp="1"/>
          </p:cNvSpPr>
          <p:nvPr>
            <p:ph type="sldNum" sz="quarter" idx="10"/>
          </p:nvPr>
        </p:nvSpPr>
        <p:spPr/>
        <p:txBody>
          <a:bodyPr/>
          <a:lstStyle/>
          <a:p>
            <a:fld id="{62445AD2-CD1B-489D-B813-8A146AE1BAF0}" type="slidenum">
              <a:rPr lang="ru-RU" smtClean="0"/>
              <a:t>4</a:t>
            </a:fld>
            <a:endParaRPr lang="ru-RU"/>
          </a:p>
        </p:txBody>
      </p:sp>
    </p:spTree>
    <p:extLst>
      <p:ext uri="{BB962C8B-B14F-4D97-AF65-F5344CB8AC3E}">
        <p14:creationId xmlns:p14="http://schemas.microsoft.com/office/powerpoint/2010/main" val="1979949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Для выбора переменных оптимизации был сначала определен список возможных вариантов</a:t>
            </a:r>
            <a:r>
              <a:rPr lang="ru-RU" baseline="0" dirty="0" smtClean="0"/>
              <a:t> (диаметры, коэффициенты к потерям на трение, газовый фактор и т.д.), а затем </a:t>
            </a:r>
            <a:r>
              <a:rPr lang="ru-RU" dirty="0" smtClean="0"/>
              <a:t>были</a:t>
            </a:r>
            <a:r>
              <a:rPr lang="ru-RU" baseline="0" dirty="0" smtClean="0"/>
              <a:t> выполнены расчеты </a:t>
            </a:r>
            <a:r>
              <a:rPr lang="en-US" baseline="0" dirty="0" smtClean="0"/>
              <a:t>(</a:t>
            </a:r>
            <a:r>
              <a:rPr lang="ru-RU" baseline="0" dirty="0" smtClean="0"/>
              <a:t>в </a:t>
            </a:r>
            <a:r>
              <a:rPr lang="ru-RU" baseline="0" dirty="0" err="1" smtClean="0"/>
              <a:t>пайпсиме</a:t>
            </a:r>
            <a:r>
              <a:rPr lang="en-US" baseline="0" dirty="0" smtClean="0"/>
              <a:t>)</a:t>
            </a:r>
            <a:r>
              <a:rPr lang="ru-RU" baseline="0" dirty="0" smtClean="0"/>
              <a:t> с разными значениями этих параметров. </a:t>
            </a:r>
          </a:p>
          <a:p>
            <a:r>
              <a:rPr lang="ru-RU" baseline="0" dirty="0" smtClean="0"/>
              <a:t>Всем элементам модели, к которым применим тот или иной параметр присваивались одинаковые значения параметров. На первом шаге присваивалось левое значение из диапазона, а на втором – правое. </a:t>
            </a:r>
          </a:p>
          <a:p>
            <a:r>
              <a:rPr lang="ru-RU" baseline="0" dirty="0" smtClean="0"/>
              <a:t>Оценивалось изменение давлений на кустах. </a:t>
            </a:r>
          </a:p>
          <a:p>
            <a:r>
              <a:rPr lang="ru-RU" baseline="0" dirty="0" smtClean="0"/>
              <a:t>Опыты проводились на первых трех моделях, которые приведены в таблице. </a:t>
            </a:r>
          </a:p>
          <a:p>
            <a:r>
              <a:rPr lang="ru-RU" baseline="0" dirty="0" smtClean="0"/>
              <a:t>На остальных испытывались алгоритмы оптимизации. </a:t>
            </a:r>
            <a:endParaRPr lang="ru-RU" dirty="0"/>
          </a:p>
        </p:txBody>
      </p:sp>
      <p:sp>
        <p:nvSpPr>
          <p:cNvPr id="4" name="Номер слайда 3"/>
          <p:cNvSpPr>
            <a:spLocks noGrp="1"/>
          </p:cNvSpPr>
          <p:nvPr>
            <p:ph type="sldNum" sz="quarter" idx="10"/>
          </p:nvPr>
        </p:nvSpPr>
        <p:spPr/>
        <p:txBody>
          <a:bodyPr/>
          <a:lstStyle/>
          <a:p>
            <a:fld id="{62445AD2-CD1B-489D-B813-8A146AE1BAF0}" type="slidenum">
              <a:rPr lang="ru-RU" smtClean="0"/>
              <a:t>5</a:t>
            </a:fld>
            <a:endParaRPr lang="ru-RU"/>
          </a:p>
        </p:txBody>
      </p:sp>
    </p:spTree>
    <p:extLst>
      <p:ext uri="{BB962C8B-B14F-4D97-AF65-F5344CB8AC3E}">
        <p14:creationId xmlns:p14="http://schemas.microsoft.com/office/powerpoint/2010/main" val="82715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a:t>
            </a:r>
            <a:r>
              <a:rPr lang="ru-RU" baseline="0" dirty="0" smtClean="0"/>
              <a:t> этом слайде приведены параметры, чувствительность к которым оценивалась на примере модели </a:t>
            </a:r>
            <a:r>
              <a:rPr lang="ru-RU" baseline="0" dirty="0" err="1" smtClean="0"/>
              <a:t>нефтесборов</a:t>
            </a:r>
            <a:r>
              <a:rPr lang="ru-RU" baseline="0" dirty="0" smtClean="0"/>
              <a:t> АТВО-10. </a:t>
            </a:r>
          </a:p>
          <a:p>
            <a:r>
              <a:rPr lang="ru-RU" baseline="0" dirty="0" smtClean="0"/>
              <a:t>Влияние температуры окружающей среды незначительно. </a:t>
            </a:r>
          </a:p>
          <a:p>
            <a:r>
              <a:rPr lang="ru-RU" baseline="0" dirty="0" smtClean="0"/>
              <a:t>Влияние </a:t>
            </a:r>
            <a:r>
              <a:rPr lang="ru-RU" baseline="0" dirty="0" err="1" smtClean="0"/>
              <a:t>обводненности</a:t>
            </a:r>
            <a:r>
              <a:rPr lang="ru-RU" baseline="0" dirty="0" smtClean="0"/>
              <a:t> инверсии, пожалуй, не показательно. В модели </a:t>
            </a:r>
            <a:r>
              <a:rPr lang="ru-RU" baseline="0" dirty="0" err="1" smtClean="0"/>
              <a:t>обводненность</a:t>
            </a:r>
            <a:r>
              <a:rPr lang="ru-RU" baseline="0" dirty="0" smtClean="0"/>
              <a:t> инверсии, как правило, была не менее 90%. </a:t>
            </a:r>
          </a:p>
          <a:p>
            <a:r>
              <a:rPr lang="ru-RU" baseline="0" dirty="0" smtClean="0"/>
              <a:t>Диаметр повлиял сильно. </a:t>
            </a:r>
          </a:p>
          <a:p>
            <a:r>
              <a:rPr lang="ru-RU" baseline="0" dirty="0" smtClean="0"/>
              <a:t>Важная оговорка. НЕ следует делать выводов о том, что влияет сильнее, НЕ нужно видеть в этом рейтинг параметров по их значимости. Все эти «сильнее/слабее» не имеют смысла в отрыве от диапазона изменения параметров и в отрыве от конкретной задачи и сети. Просто вот такие цифры получены. </a:t>
            </a:r>
          </a:p>
          <a:p>
            <a:r>
              <a:rPr lang="ru-RU" baseline="0" dirty="0" smtClean="0"/>
              <a:t>Поправка к коэффициенту (</a:t>
            </a:r>
            <a:r>
              <a:rPr lang="en-US" baseline="0" dirty="0" smtClean="0"/>
              <a:t>friction factor) </a:t>
            </a:r>
            <a:r>
              <a:rPr lang="ru-RU" baseline="0" dirty="0" smtClean="0"/>
              <a:t>трения выделена шрифтом потому, что считаю правильным использовать именно этот параметр. </a:t>
            </a:r>
            <a:endParaRPr lang="ru-RU" dirty="0"/>
          </a:p>
        </p:txBody>
      </p:sp>
      <p:sp>
        <p:nvSpPr>
          <p:cNvPr id="4" name="Номер слайда 3"/>
          <p:cNvSpPr>
            <a:spLocks noGrp="1"/>
          </p:cNvSpPr>
          <p:nvPr>
            <p:ph type="sldNum" sz="quarter" idx="10"/>
          </p:nvPr>
        </p:nvSpPr>
        <p:spPr/>
        <p:txBody>
          <a:bodyPr/>
          <a:lstStyle/>
          <a:p>
            <a:fld id="{62445AD2-CD1B-489D-B813-8A146AE1BAF0}" type="slidenum">
              <a:rPr lang="ru-RU" smtClean="0"/>
              <a:t>6</a:t>
            </a:fld>
            <a:endParaRPr lang="ru-RU"/>
          </a:p>
        </p:txBody>
      </p:sp>
    </p:spTree>
    <p:extLst>
      <p:ext uri="{BB962C8B-B14F-4D97-AF65-F5344CB8AC3E}">
        <p14:creationId xmlns:p14="http://schemas.microsoft.com/office/powerpoint/2010/main" val="2332603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Была выполнена оценка чувствительности</a:t>
            </a:r>
            <a:r>
              <a:rPr lang="ru-RU" baseline="0" dirty="0" smtClean="0"/>
              <a:t> модели сети </a:t>
            </a:r>
            <a:r>
              <a:rPr lang="ru-RU" baseline="0" dirty="0" err="1" smtClean="0"/>
              <a:t>нефтесборов</a:t>
            </a:r>
            <a:r>
              <a:rPr lang="ru-RU" baseline="0" dirty="0" smtClean="0"/>
              <a:t> к способу вычисления вязкости эмульсии. </a:t>
            </a:r>
          </a:p>
          <a:p>
            <a:r>
              <a:rPr lang="ru-RU" sz="800" baseline="0" dirty="0" smtClean="0"/>
              <a:t>Способ расчета вязкости влияет сильно. Но варьирование метода расчета вязкости для адаптации считаю бесперспективным. Потому, что это категориальная переменная, а не перечисляемая. </a:t>
            </a:r>
          </a:p>
          <a:p>
            <a:endParaRPr lang="ru-RU" sz="800" baseline="0" dirty="0" smtClean="0"/>
          </a:p>
          <a:p>
            <a:r>
              <a:rPr lang="ru-RU" sz="800" i="1" baseline="0" dirty="0" smtClean="0"/>
              <a:t>Последовательно всем источникам присваивались один и тот же способ (они приведены в таблице). Сначала всем назначили  </a:t>
            </a:r>
            <a:r>
              <a:rPr lang="en-US" sz="800" i="1" baseline="0" dirty="0" smtClean="0"/>
              <a:t>continuous</a:t>
            </a:r>
            <a:r>
              <a:rPr lang="ru-RU" sz="800" i="1" baseline="0" dirty="0" smtClean="0"/>
              <a:t>, выполнили расчет, запомнили давления. Затем всем кустам указали </a:t>
            </a:r>
            <a:r>
              <a:rPr lang="en-US" sz="800" i="1" baseline="0" dirty="0" err="1" smtClean="0"/>
              <a:t>leviton</a:t>
            </a:r>
            <a:r>
              <a:rPr lang="ru-RU" sz="800" i="1" baseline="0" dirty="0" smtClean="0"/>
              <a:t>, запустили на расчет, давление запомнили и т.д. Затем вычислялось среднее давление на каждом кусте среди полученных для разных методов расчета вязкости.</a:t>
            </a:r>
          </a:p>
          <a:p>
            <a:r>
              <a:rPr lang="ru-RU" sz="800" i="1" baseline="0" dirty="0" smtClean="0"/>
              <a:t>После этого для каждого метода определялось отклонение давления на каждом кусте от среднего на этом кусте для разных методов. </a:t>
            </a:r>
          </a:p>
          <a:p>
            <a:r>
              <a:rPr lang="ru-RU" sz="800" i="1" baseline="0" dirty="0" smtClean="0"/>
              <a:t>Наконец в этой таблице вы видите средние для каждого метода отклонения </a:t>
            </a:r>
            <a:r>
              <a:rPr lang="ru-RU" sz="800" i="1" baseline="0" dirty="0" err="1" smtClean="0"/>
              <a:t>покустовых</a:t>
            </a:r>
            <a:r>
              <a:rPr lang="ru-RU" sz="800" i="1" baseline="0" dirty="0" smtClean="0"/>
              <a:t> давлений от </a:t>
            </a:r>
            <a:r>
              <a:rPr lang="ru-RU" sz="800" i="1" baseline="0" dirty="0" err="1" smtClean="0"/>
              <a:t>покустовых</a:t>
            </a:r>
            <a:r>
              <a:rPr lang="ru-RU" sz="800" i="1" baseline="0" dirty="0" smtClean="0"/>
              <a:t> давлений, полученных при других способах расчета вязкости эмульсии. </a:t>
            </a:r>
          </a:p>
        </p:txBody>
      </p:sp>
      <p:sp>
        <p:nvSpPr>
          <p:cNvPr id="4" name="Номер слайда 3"/>
          <p:cNvSpPr>
            <a:spLocks noGrp="1"/>
          </p:cNvSpPr>
          <p:nvPr>
            <p:ph type="sldNum" sz="quarter" idx="10"/>
          </p:nvPr>
        </p:nvSpPr>
        <p:spPr/>
        <p:txBody>
          <a:bodyPr/>
          <a:lstStyle/>
          <a:p>
            <a:fld id="{62445AD2-CD1B-489D-B813-8A146AE1BAF0}" type="slidenum">
              <a:rPr lang="ru-RU" smtClean="0"/>
              <a:t>7</a:t>
            </a:fld>
            <a:endParaRPr lang="ru-RU"/>
          </a:p>
        </p:txBody>
      </p:sp>
    </p:spTree>
    <p:extLst>
      <p:ext uri="{BB962C8B-B14F-4D97-AF65-F5344CB8AC3E}">
        <p14:creationId xmlns:p14="http://schemas.microsoft.com/office/powerpoint/2010/main" val="3057741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a:t>
            </a:r>
            <a:r>
              <a:rPr lang="ru-RU" baseline="0" dirty="0" smtClean="0"/>
              <a:t> случае газопроводов тоже были выполнены аналогичные оценки. </a:t>
            </a:r>
          </a:p>
          <a:p>
            <a:r>
              <a:rPr lang="ru-RU" baseline="0" dirty="0" smtClean="0"/>
              <a:t>Оценивалась чувствительность модели к молярной массе плюс-компонента. Варьирование массы оправдано тем, что состав известен нам не достоверное, а с некоторой конечной точностью (тяжелые компоненты принято обозначать одним плюс-компонентом, который характеризуется молярной массой и температурой кипения). Это делает его хорошим кандидатом в параметры адаптации. Но влияние этого компонента связано с эффективностью сепараторов. В модели можно увидеть двухфазные сепараторы, которые соответствуют узлам сбора конденсата. В них как раз и происходит удаление тяжелого компонента из смеси. </a:t>
            </a:r>
          </a:p>
          <a:p>
            <a:r>
              <a:rPr lang="ru-RU" baseline="0" dirty="0" smtClean="0"/>
              <a:t>Температура окружающей среды влияет сильнее, чем в случае </a:t>
            </a:r>
            <a:r>
              <a:rPr lang="ru-RU" baseline="0" dirty="0" err="1" smtClean="0"/>
              <a:t>нефтегазосборов</a:t>
            </a:r>
            <a:r>
              <a:rPr lang="ru-RU" baseline="0" dirty="0" smtClean="0"/>
              <a:t>. Хотя и размер данной сети больше. </a:t>
            </a:r>
            <a:endParaRPr lang="ru-RU" dirty="0"/>
          </a:p>
        </p:txBody>
      </p:sp>
      <p:sp>
        <p:nvSpPr>
          <p:cNvPr id="4" name="Номер слайда 3"/>
          <p:cNvSpPr>
            <a:spLocks noGrp="1"/>
          </p:cNvSpPr>
          <p:nvPr>
            <p:ph type="sldNum" sz="quarter" idx="10"/>
          </p:nvPr>
        </p:nvSpPr>
        <p:spPr/>
        <p:txBody>
          <a:bodyPr/>
          <a:lstStyle/>
          <a:p>
            <a:fld id="{62445AD2-CD1B-489D-B813-8A146AE1BAF0}" type="slidenum">
              <a:rPr lang="ru-RU" smtClean="0"/>
              <a:t>8</a:t>
            </a:fld>
            <a:endParaRPr lang="ru-RU"/>
          </a:p>
        </p:txBody>
      </p:sp>
    </p:spTree>
    <p:extLst>
      <p:ext uri="{BB962C8B-B14F-4D97-AF65-F5344CB8AC3E}">
        <p14:creationId xmlns:p14="http://schemas.microsoft.com/office/powerpoint/2010/main" val="4038084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800" baseline="0" dirty="0" smtClean="0"/>
              <a:t>На модели водоводом варьировался диаметр штуцера на кусте. Он влияет довольно сильно. Но использовать этот элемент для адаптации, считаю, неправильным. Потому, что из </a:t>
            </a:r>
            <a:r>
              <a:rPr lang="ru-RU" sz="800" baseline="0" dirty="0" err="1" smtClean="0"/>
              <a:t>техрежима</a:t>
            </a:r>
            <a:r>
              <a:rPr lang="ru-RU" sz="800" baseline="0" dirty="0" smtClean="0"/>
              <a:t> доступно, например, давление на блоке гребенки куста. А оно, как я понимаю, измерено перед штуцером и именно оно характеризует состояние сеть в большей степени, чем то, что после штуцера (там уже трубопроводы обвязки скважин). </a:t>
            </a:r>
          </a:p>
          <a:p>
            <a:r>
              <a:rPr lang="ru-RU" sz="800" baseline="0" dirty="0" smtClean="0"/>
              <a:t>Кроме того, большое количество дополнительных элементов (штуцеров) «утяжеляют модель», замедляют расчету. </a:t>
            </a:r>
          </a:p>
          <a:p>
            <a:r>
              <a:rPr lang="ru-RU" sz="800" baseline="0" dirty="0" smtClean="0"/>
              <a:t>Что касается влияния других параметров, оно не оценивалось, видимо, картина должна быть сходна с нефтесборными трубопроводами (это тоже жидкость а не газ). </a:t>
            </a:r>
          </a:p>
        </p:txBody>
      </p:sp>
      <p:sp>
        <p:nvSpPr>
          <p:cNvPr id="4" name="Номер слайда 3"/>
          <p:cNvSpPr>
            <a:spLocks noGrp="1"/>
          </p:cNvSpPr>
          <p:nvPr>
            <p:ph type="sldNum" sz="quarter" idx="10"/>
          </p:nvPr>
        </p:nvSpPr>
        <p:spPr/>
        <p:txBody>
          <a:bodyPr/>
          <a:lstStyle/>
          <a:p>
            <a:fld id="{62445AD2-CD1B-489D-B813-8A146AE1BAF0}" type="slidenum">
              <a:rPr lang="ru-RU" smtClean="0"/>
              <a:t>9</a:t>
            </a:fld>
            <a:endParaRPr lang="ru-RU"/>
          </a:p>
        </p:txBody>
      </p:sp>
    </p:spTree>
    <p:extLst>
      <p:ext uri="{BB962C8B-B14F-4D97-AF65-F5344CB8AC3E}">
        <p14:creationId xmlns:p14="http://schemas.microsoft.com/office/powerpoint/2010/main" val="32028654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osneft">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4BD1E7D1-533E-4378-BE09-2936213F9D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2075" y="368300"/>
            <a:ext cx="1011938" cy="335281"/>
          </a:xfrm>
          <a:prstGeom prst="rect">
            <a:avLst/>
          </a:prstGeom>
        </p:spPr>
      </p:pic>
    </p:spTree>
    <p:extLst>
      <p:ext uri="{BB962C8B-B14F-4D97-AF65-F5344CB8AC3E}">
        <p14:creationId xmlns:p14="http://schemas.microsoft.com/office/powerpoint/2010/main" val="2585163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791A6629-F0A2-4FBF-A58B-1575E812BD74}" type="datetime1">
              <a:rPr lang="ru-RU" smtClean="0"/>
              <a:t>09.12.2021</a:t>
            </a:fld>
            <a:endParaRPr lang="ru-RU"/>
          </a:p>
        </p:txBody>
      </p:sp>
      <p:sp>
        <p:nvSpPr>
          <p:cNvPr id="3" name="Нижний колонтитул 2"/>
          <p:cNvSpPr>
            <a:spLocks noGrp="1"/>
          </p:cNvSpPr>
          <p:nvPr>
            <p:ph type="ftr" sz="quarter" idx="11"/>
          </p:nvPr>
        </p:nvSpPr>
        <p:spPr/>
        <p:txBody>
          <a:bodyPr/>
          <a:lstStyle/>
          <a:p>
            <a:endParaRPr lang="ru-RU" dirty="0"/>
          </a:p>
        </p:txBody>
      </p:sp>
      <p:sp>
        <p:nvSpPr>
          <p:cNvPr id="4" name="Номер слайда 3"/>
          <p:cNvSpPr>
            <a:spLocks noGrp="1"/>
          </p:cNvSpPr>
          <p:nvPr>
            <p:ph type="sldNum" sz="quarter" idx="12"/>
          </p:nvPr>
        </p:nvSpPr>
        <p:spPr/>
        <p:txBody>
          <a:bodyPr/>
          <a:lstStyle/>
          <a:p>
            <a:endParaRPr lang="ru-RU" dirty="0"/>
          </a:p>
        </p:txBody>
      </p:sp>
    </p:spTree>
    <p:extLst>
      <p:ext uri="{BB962C8B-B14F-4D97-AF65-F5344CB8AC3E}">
        <p14:creationId xmlns:p14="http://schemas.microsoft.com/office/powerpoint/2010/main" val="3290685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smtClean="0"/>
              <a:t>Образец заголовка</a:t>
            </a:r>
            <a:endParaRPr lang="ru-RU"/>
          </a:p>
        </p:txBody>
      </p:sp>
      <p:sp>
        <p:nvSpPr>
          <p:cNvPr id="3" name="Объект 2"/>
          <p:cNvSpPr>
            <a:spLocks noGrp="1"/>
          </p:cNvSpPr>
          <p:nvPr>
            <p:ph idx="1"/>
          </p:nvPr>
        </p:nvSpPr>
        <p:spPr>
          <a:xfrm>
            <a:off x="609600" y="1600201"/>
            <a:ext cx="109728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a:xfrm>
            <a:off x="609600" y="6356351"/>
            <a:ext cx="2844800" cy="365125"/>
          </a:xfrm>
          <a:prstGeom prst="rect">
            <a:avLst/>
          </a:prstGeom>
        </p:spPr>
        <p:txBody>
          <a:bodyPr/>
          <a:lstStyle/>
          <a:p>
            <a:fld id="{7F1D81C7-D4F2-4CFE-A458-85157459D802}" type="datetimeFigureOut">
              <a:rPr lang="ru-RU" smtClean="0"/>
              <a:t>09.12.2021</a:t>
            </a:fld>
            <a:endParaRPr lang="ru-RU"/>
          </a:p>
        </p:txBody>
      </p:sp>
      <p:sp>
        <p:nvSpPr>
          <p:cNvPr id="5" name="Нижний колонтитул 4"/>
          <p:cNvSpPr>
            <a:spLocks noGrp="1"/>
          </p:cNvSpPr>
          <p:nvPr>
            <p:ph type="ftr" sz="quarter" idx="11"/>
          </p:nvPr>
        </p:nvSpPr>
        <p:spPr>
          <a:xfrm>
            <a:off x="4165600" y="6356351"/>
            <a:ext cx="3860800" cy="365125"/>
          </a:xfrm>
          <a:prstGeom prst="rect">
            <a:avLst/>
          </a:prstGeom>
        </p:spPr>
        <p:txBody>
          <a:bodyPr/>
          <a:lstStyle/>
          <a:p>
            <a:endParaRPr lang="ru-RU"/>
          </a:p>
        </p:txBody>
      </p:sp>
      <p:sp>
        <p:nvSpPr>
          <p:cNvPr id="6" name="Номер слайда 5"/>
          <p:cNvSpPr>
            <a:spLocks noGrp="1"/>
          </p:cNvSpPr>
          <p:nvPr>
            <p:ph type="sldNum" sz="quarter" idx="12"/>
          </p:nvPr>
        </p:nvSpPr>
        <p:spPr>
          <a:xfrm>
            <a:off x="8737600" y="6356351"/>
            <a:ext cx="2844800" cy="365125"/>
          </a:xfrm>
          <a:prstGeom prst="rect">
            <a:avLst/>
          </a:prstGeom>
        </p:spPr>
        <p:txBody>
          <a:bodyPr/>
          <a:lstStyle/>
          <a:p>
            <a:fld id="{145CB34C-2FE0-4710-B053-A1D874FC52DF}" type="slidenum">
              <a:rPr lang="ru-RU" smtClean="0"/>
              <a:t>‹#›</a:t>
            </a:fld>
            <a:endParaRPr lang="ru-RU"/>
          </a:p>
        </p:txBody>
      </p:sp>
    </p:spTree>
    <p:extLst>
      <p:ext uri="{BB962C8B-B14F-4D97-AF65-F5344CB8AC3E}">
        <p14:creationId xmlns:p14="http://schemas.microsoft.com/office/powerpoint/2010/main" val="940691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52B5B2D2-F040-40CB-9916-8435755AC021}"/>
              </a:ext>
            </a:extLst>
          </p:cNvPr>
          <p:cNvSpPr>
            <a:spLocks noChangeAspect="1" noChangeArrowheads="1"/>
          </p:cNvSpPr>
          <p:nvPr userDrawn="1"/>
        </p:nvSpPr>
        <p:spPr bwMode="auto">
          <a:xfrm rot="10800000" flipV="1">
            <a:off x="3309" y="6318001"/>
            <a:ext cx="540000" cy="540000"/>
          </a:xfrm>
          <a:prstGeom prst="rect">
            <a:avLst/>
          </a:prstGeom>
          <a:solidFill>
            <a:srgbClr val="FAD200"/>
          </a:solidFill>
          <a:ln w="9525" algn="ctr">
            <a:noFill/>
            <a:miter lim="800000"/>
            <a:headEnd/>
            <a:tailEnd/>
          </a:ln>
        </p:spPr>
        <p:txBody>
          <a:bodyPr wrap="none" lIns="97718" tIns="48860" rIns="97718" bIns="48860" anchor="ctr"/>
          <a:lstStyle/>
          <a:p>
            <a:endParaRPr lang="ru-RU"/>
          </a:p>
        </p:txBody>
      </p:sp>
      <p:sp>
        <p:nvSpPr>
          <p:cNvPr id="7" name="Номер слайда 5">
            <a:extLst>
              <a:ext uri="{FF2B5EF4-FFF2-40B4-BE49-F238E27FC236}">
                <a16:creationId xmlns:a16="http://schemas.microsoft.com/office/drawing/2014/main" id="{9BBD338F-8E09-4F68-B7E9-C207A2FDEA56}"/>
              </a:ext>
            </a:extLst>
          </p:cNvPr>
          <p:cNvSpPr txBox="1">
            <a:spLocks/>
          </p:cNvSpPr>
          <p:nvPr userDrawn="1"/>
        </p:nvSpPr>
        <p:spPr>
          <a:xfrm>
            <a:off x="36552" y="6420186"/>
            <a:ext cx="462154" cy="365125"/>
          </a:xfrm>
          <a:prstGeom prst="rect">
            <a:avLst/>
          </a:prstGeom>
        </p:spPr>
        <p:txBody>
          <a:bodyPr/>
          <a:lstStyle>
            <a:defPPr>
              <a:defRPr lang="ru-RU"/>
            </a:defPPr>
            <a:lvl1pPr marL="0" algn="ct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10A0DD-03E8-418E-9CCE-E0D41FE630AA}" type="slidenum">
              <a:rPr lang="ru-RU" sz="1400" smtClean="0"/>
              <a:pPr/>
              <a:t>‹#›</a:t>
            </a:fld>
            <a:endParaRPr lang="ru-RU" sz="1400" dirty="0"/>
          </a:p>
        </p:txBody>
      </p:sp>
      <p:pic>
        <p:nvPicPr>
          <p:cNvPr id="11" name="Рисунок 10">
            <a:extLst>
              <a:ext uri="{FF2B5EF4-FFF2-40B4-BE49-F238E27FC236}">
                <a16:creationId xmlns:a16="http://schemas.microsoft.com/office/drawing/2014/main" id="{E7B25DC2-89E6-4DD4-ADB1-08EC4727B5F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72075" y="368300"/>
            <a:ext cx="1011938" cy="335281"/>
          </a:xfrm>
          <a:prstGeom prst="rect">
            <a:avLst/>
          </a:prstGeom>
        </p:spPr>
      </p:pic>
    </p:spTree>
    <p:extLst>
      <p:ext uri="{BB962C8B-B14F-4D97-AF65-F5344CB8AC3E}">
        <p14:creationId xmlns:p14="http://schemas.microsoft.com/office/powerpoint/2010/main" val="2472731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docs.scipy.org/doc/scipy/reference/generated/scipy.optimize.minimize.html"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 y="0"/>
            <a:ext cx="12191140" cy="6858000"/>
          </a:xfrm>
          <a:prstGeom prst="rect">
            <a:avLst/>
          </a:prstGeom>
        </p:spPr>
      </p:pic>
      <p:pic>
        <p:nvPicPr>
          <p:cNvPr id="5" name="Рисунок 4">
            <a:extLst>
              <a:ext uri="{FF2B5EF4-FFF2-40B4-BE49-F238E27FC236}">
                <a16:creationId xmlns:a16="http://schemas.microsoft.com/office/drawing/2014/main" id="{BD40EF2A-90D1-4D37-AE05-D367E0B37D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 y="0"/>
            <a:ext cx="12191140" cy="6858000"/>
          </a:xfrm>
          <a:prstGeom prst="rect">
            <a:avLst/>
          </a:prstGeom>
        </p:spPr>
      </p:pic>
      <p:sp>
        <p:nvSpPr>
          <p:cNvPr id="9" name="Прямоугольник 8"/>
          <p:cNvSpPr/>
          <p:nvPr/>
        </p:nvSpPr>
        <p:spPr>
          <a:xfrm>
            <a:off x="3891988" y="0"/>
            <a:ext cx="4408025" cy="4399280"/>
          </a:xfrm>
          <a:prstGeom prst="rect">
            <a:avLst/>
          </a:prstGeom>
          <a:solidFill>
            <a:srgbClr val="FED10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TextBox 6"/>
          <p:cNvSpPr txBox="1"/>
          <p:nvPr/>
        </p:nvSpPr>
        <p:spPr>
          <a:xfrm>
            <a:off x="3891988" y="2361398"/>
            <a:ext cx="4408025" cy="1323439"/>
          </a:xfrm>
          <a:prstGeom prst="rect">
            <a:avLst/>
          </a:prstGeom>
          <a:noFill/>
        </p:spPr>
        <p:txBody>
          <a:bodyPr wrap="square" rtlCol="0">
            <a:spAutoFit/>
          </a:bodyPr>
          <a:lstStyle/>
          <a:p>
            <a:pPr algn="ctr"/>
            <a:r>
              <a:rPr lang="ru-RU" sz="2000" b="1" dirty="0" smtClean="0">
                <a:solidFill>
                  <a:srgbClr val="221E20"/>
                </a:solidFill>
                <a:latin typeface="Segoe UI Black" panose="020B0A02040204020203" pitchFamily="34" charset="0"/>
                <a:ea typeface="Segoe UI Black" panose="020B0A02040204020203" pitchFamily="34" charset="0"/>
              </a:rPr>
              <a:t>Об адаптации моделей трубопроводных </a:t>
            </a:r>
            <a:r>
              <a:rPr lang="ru-RU" sz="2000" b="1" dirty="0" smtClean="0">
                <a:solidFill>
                  <a:srgbClr val="221E20"/>
                </a:solidFill>
                <a:latin typeface="Segoe UI Black" panose="020B0A02040204020203" pitchFamily="34" charset="0"/>
                <a:ea typeface="Segoe UI Black" panose="020B0A02040204020203" pitchFamily="34" charset="0"/>
              </a:rPr>
              <a:t>сетей</a:t>
            </a:r>
            <a:endParaRPr lang="en-US" sz="2000" b="1" dirty="0" smtClean="0">
              <a:solidFill>
                <a:srgbClr val="221E20"/>
              </a:solidFill>
              <a:latin typeface="Segoe UI Black" panose="020B0A02040204020203" pitchFamily="34" charset="0"/>
              <a:ea typeface="Segoe UI Black" panose="020B0A02040204020203" pitchFamily="34" charset="0"/>
            </a:endParaRPr>
          </a:p>
          <a:p>
            <a:pPr algn="ctr"/>
            <a:endParaRPr lang="en-US" sz="2000" b="1" dirty="0">
              <a:solidFill>
                <a:srgbClr val="221E20"/>
              </a:solidFill>
              <a:latin typeface="Segoe UI Black" panose="020B0A02040204020203" pitchFamily="34" charset="0"/>
              <a:ea typeface="Segoe UI Black" panose="020B0A02040204020203" pitchFamily="34" charset="0"/>
            </a:endParaRPr>
          </a:p>
          <a:p>
            <a:pPr algn="ctr"/>
            <a:r>
              <a:rPr lang="ru-RU" sz="2000" b="1" dirty="0" smtClean="0">
                <a:solidFill>
                  <a:srgbClr val="221E20"/>
                </a:solidFill>
                <a:latin typeface="Segoe UI Black" panose="020B0A02040204020203" pitchFamily="34" charset="0"/>
                <a:ea typeface="Segoe UI Black" panose="020B0A02040204020203" pitchFamily="34" charset="0"/>
              </a:rPr>
              <a:t>Колесник Иван</a:t>
            </a:r>
            <a:endParaRPr lang="ru-RU" sz="2000" b="1" dirty="0">
              <a:solidFill>
                <a:srgbClr val="221E20"/>
              </a:solidFill>
              <a:latin typeface="Segoe UI Black" panose="020B0A02040204020203" pitchFamily="34" charset="0"/>
              <a:ea typeface="Segoe UI Black" panose="020B0A02040204020203" pitchFamily="34" charset="0"/>
            </a:endParaRPr>
          </a:p>
        </p:txBody>
      </p:sp>
      <p:pic>
        <p:nvPicPr>
          <p:cNvPr id="11" name="Рисунок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6277" y="927835"/>
            <a:ext cx="1301749" cy="862056"/>
          </a:xfrm>
          <a:prstGeom prst="rect">
            <a:avLst/>
          </a:prstGeom>
        </p:spPr>
      </p:pic>
    </p:spTree>
    <p:extLst>
      <p:ext uri="{BB962C8B-B14F-4D97-AF65-F5344CB8AC3E}">
        <p14:creationId xmlns:p14="http://schemas.microsoft.com/office/powerpoint/2010/main" val="27104495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Прямоугольник 25">
            <a:extLst>
              <a:ext uri="{FF2B5EF4-FFF2-40B4-BE49-F238E27FC236}">
                <a16:creationId xmlns:a16="http://schemas.microsoft.com/office/drawing/2014/main" id="{D608272A-361E-4C5B-ADF4-91D8DE19BDBD}"/>
              </a:ext>
            </a:extLst>
          </p:cNvPr>
          <p:cNvSpPr/>
          <p:nvPr/>
        </p:nvSpPr>
        <p:spPr>
          <a:xfrm>
            <a:off x="1058711" y="883231"/>
            <a:ext cx="1885315" cy="53051"/>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TextBox 51">
            <a:extLst>
              <a:ext uri="{FF2B5EF4-FFF2-40B4-BE49-F238E27FC236}">
                <a16:creationId xmlns:a16="http://schemas.microsoft.com/office/drawing/2014/main" id="{E760EA56-9C53-4B39-958D-91A8D4B509B6}"/>
              </a:ext>
            </a:extLst>
          </p:cNvPr>
          <p:cNvSpPr txBox="1"/>
          <p:nvPr/>
        </p:nvSpPr>
        <p:spPr>
          <a:xfrm>
            <a:off x="546100" y="368955"/>
            <a:ext cx="11283478"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Какой метод оптимизации применять?</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3215017742"/>
              </p:ext>
            </p:extLst>
          </p:nvPr>
        </p:nvGraphicFramePr>
        <p:xfrm>
          <a:off x="546100" y="1110450"/>
          <a:ext cx="11283478" cy="4584894"/>
        </p:xfrm>
        <a:graphic>
          <a:graphicData uri="http://schemas.openxmlformats.org/drawingml/2006/table">
            <a:tbl>
              <a:tblPr/>
              <a:tblGrid>
                <a:gridCol w="1427843">
                  <a:extLst>
                    <a:ext uri="{9D8B030D-6E8A-4147-A177-3AD203B41FA5}">
                      <a16:colId xmlns:a16="http://schemas.microsoft.com/office/drawing/2014/main" val="2610884977"/>
                    </a:ext>
                  </a:extLst>
                </a:gridCol>
                <a:gridCol w="9855635">
                  <a:extLst>
                    <a:ext uri="{9D8B030D-6E8A-4147-A177-3AD203B41FA5}">
                      <a16:colId xmlns:a16="http://schemas.microsoft.com/office/drawing/2014/main" val="1435147336"/>
                    </a:ext>
                  </a:extLst>
                </a:gridCol>
              </a:tblGrid>
              <a:tr h="448243">
                <a:tc>
                  <a:txBody>
                    <a:bodyPr/>
                    <a:lstStyle/>
                    <a:p>
                      <a:pPr algn="l" fontAlgn="b"/>
                      <a:r>
                        <a:rPr lang="en-US" sz="1800" b="0" i="0" u="none" strike="noStrike" dirty="0" smtClean="0">
                          <a:solidFill>
                            <a:srgbClr val="000000"/>
                          </a:solidFill>
                          <a:effectLst/>
                          <a:latin typeface="+mn-lt"/>
                        </a:rPr>
                        <a:t>Optimization methods</a:t>
                      </a:r>
                      <a:endParaRPr lang="ru-RU" sz="1800" b="0" i="0" u="none" strike="noStrike" dirty="0">
                        <a:solidFill>
                          <a:srgbClr val="000000"/>
                        </a:solidFill>
                        <a:effectLst/>
                        <a:latin typeface="+mn-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mn-lt"/>
                        </a:rPr>
                        <a:t>Description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2716120"/>
                  </a:ext>
                </a:extLst>
              </a:tr>
              <a:tr h="696135">
                <a:tc>
                  <a:txBody>
                    <a:bodyPr/>
                    <a:lstStyle/>
                    <a:p>
                      <a:pPr algn="l" fontAlgn="b"/>
                      <a:r>
                        <a:rPr lang="en-US" sz="1800" b="0" i="0" u="none" strike="noStrike" dirty="0" err="1">
                          <a:solidFill>
                            <a:srgbClr val="000000"/>
                          </a:solidFill>
                          <a:effectLst/>
                          <a:latin typeface="+mn-lt"/>
                        </a:rPr>
                        <a:t>Nelder</a:t>
                      </a:r>
                      <a:r>
                        <a:rPr lang="en-US" sz="1800" b="0" i="0" u="none" strike="noStrike" dirty="0">
                          <a:solidFill>
                            <a:srgbClr val="000000"/>
                          </a:solidFill>
                          <a:effectLst/>
                          <a:latin typeface="+mn-lt"/>
                        </a:rPr>
                        <a:t>-Mead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dirty="0" err="1">
                          <a:solidFill>
                            <a:srgbClr val="000000"/>
                          </a:solidFill>
                          <a:effectLst/>
                          <a:latin typeface="+mn-lt"/>
                        </a:rPr>
                        <a:t>Nelder</a:t>
                      </a:r>
                      <a:r>
                        <a:rPr lang="en-US" sz="1800" b="0" i="0" u="none" strike="noStrike" dirty="0">
                          <a:solidFill>
                            <a:srgbClr val="000000"/>
                          </a:solidFill>
                          <a:effectLst/>
                          <a:latin typeface="+mn-lt"/>
                        </a:rPr>
                        <a:t>-Mead simplex algorithm. </a:t>
                      </a:r>
                      <a:br>
                        <a:rPr lang="en-US" sz="1800" b="0" i="0" u="none" strike="noStrike" dirty="0">
                          <a:solidFill>
                            <a:srgbClr val="000000"/>
                          </a:solidFill>
                          <a:effectLst/>
                          <a:latin typeface="+mn-lt"/>
                        </a:rPr>
                      </a:br>
                      <a:r>
                        <a:rPr lang="en-US" sz="1800" b="0" i="0" u="none" strike="noStrike" dirty="0">
                          <a:solidFill>
                            <a:srgbClr val="000000"/>
                          </a:solidFill>
                          <a:effectLst/>
                          <a:latin typeface="+mn-lt"/>
                        </a:rPr>
                        <a:t>The simplex algorithm is probably the simplest way to minimize a fairly well-behaved function. It requires only function evaluations and is a good choice for simple minimization problems.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6378847"/>
                  </a:ext>
                </a:extLst>
              </a:tr>
              <a:tr h="339578">
                <a:tc>
                  <a:txBody>
                    <a:bodyPr/>
                    <a:lstStyle/>
                    <a:p>
                      <a:pPr algn="l" fontAlgn="b"/>
                      <a:r>
                        <a:rPr lang="en-US" sz="1800" b="0" i="0" u="none" strike="noStrike" dirty="0">
                          <a:solidFill>
                            <a:srgbClr val="000000"/>
                          </a:solidFill>
                          <a:effectLst/>
                          <a:latin typeface="+mn-lt"/>
                        </a:rPr>
                        <a:t>Powell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mn-lt"/>
                        </a:rPr>
                        <a:t>Another optimization algorithm that needs only function calls to find the minimum is Powell’s method available by setting method='</a:t>
                      </a:r>
                      <a:r>
                        <a:rPr lang="en-US" sz="1800" b="0" i="0" u="none" strike="noStrike" dirty="0" err="1">
                          <a:solidFill>
                            <a:srgbClr val="000000"/>
                          </a:solidFill>
                          <a:effectLst/>
                          <a:latin typeface="+mn-lt"/>
                        </a:rPr>
                        <a:t>powell</a:t>
                      </a:r>
                      <a:r>
                        <a:rPr lang="en-US" sz="1800" b="0" i="0" u="none" strike="noStrike" dirty="0">
                          <a:solidFill>
                            <a:srgbClr val="000000"/>
                          </a:solidFill>
                          <a:effectLst/>
                          <a:latin typeface="+mn-lt"/>
                        </a:rPr>
                        <a:t>' in minimize.</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4932364"/>
                  </a:ext>
                </a:extLst>
              </a:tr>
              <a:tr h="339578">
                <a:tc>
                  <a:txBody>
                    <a:bodyPr/>
                    <a:lstStyle/>
                    <a:p>
                      <a:pPr algn="l" fontAlgn="b"/>
                      <a:r>
                        <a:rPr lang="en-US" sz="1800" b="0" i="0" u="none" strike="noStrike" dirty="0">
                          <a:solidFill>
                            <a:srgbClr val="000000"/>
                          </a:solidFill>
                          <a:effectLst/>
                          <a:latin typeface="+mn-lt"/>
                        </a:rPr>
                        <a:t>L-BFGS-G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kern="1200" dirty="0" smtClean="0">
                          <a:solidFill>
                            <a:schemeClr val="tx1"/>
                          </a:solidFill>
                          <a:effectLst/>
                          <a:latin typeface="+mn-lt"/>
                          <a:ea typeface="+mn-ea"/>
                          <a:cs typeface="+mn-cs"/>
                        </a:rPr>
                        <a:t>Method BFGS uses the quasi-Newton method of </a:t>
                      </a:r>
                      <a:r>
                        <a:rPr lang="en-US" sz="1800" b="0" i="0" kern="1200" dirty="0" err="1" smtClean="0">
                          <a:solidFill>
                            <a:schemeClr val="tx1"/>
                          </a:solidFill>
                          <a:effectLst/>
                          <a:latin typeface="+mn-lt"/>
                          <a:ea typeface="+mn-ea"/>
                          <a:cs typeface="+mn-cs"/>
                        </a:rPr>
                        <a:t>Broyden</a:t>
                      </a:r>
                      <a:r>
                        <a:rPr lang="en-US" sz="1800" b="0" i="0" kern="1200" dirty="0" smtClean="0">
                          <a:solidFill>
                            <a:schemeClr val="tx1"/>
                          </a:solidFill>
                          <a:effectLst/>
                          <a:latin typeface="+mn-lt"/>
                          <a:ea typeface="+mn-ea"/>
                          <a:cs typeface="+mn-cs"/>
                        </a:rPr>
                        <a:t>, Fletcher, Goldfarb, and </a:t>
                      </a:r>
                      <a:r>
                        <a:rPr lang="en-US" sz="1800" b="0" i="0" kern="1200" dirty="0" err="1" smtClean="0">
                          <a:solidFill>
                            <a:schemeClr val="tx1"/>
                          </a:solidFill>
                          <a:effectLst/>
                          <a:latin typeface="+mn-lt"/>
                          <a:ea typeface="+mn-ea"/>
                          <a:cs typeface="+mn-cs"/>
                        </a:rPr>
                        <a:t>Shanno</a:t>
                      </a:r>
                      <a:r>
                        <a:rPr lang="en-US" sz="1800" b="0" i="0" kern="1200" dirty="0" smtClean="0">
                          <a:solidFill>
                            <a:schemeClr val="tx1"/>
                          </a:solidFill>
                          <a:effectLst/>
                          <a:latin typeface="+mn-lt"/>
                          <a:ea typeface="+mn-ea"/>
                          <a:cs typeface="+mn-cs"/>
                        </a:rPr>
                        <a:t>. It uses the first derivatives only. BFGS has proven good performance even for non-smooth optimizations. This method also returns an approximation of the Hessian inverse, stored as </a:t>
                      </a:r>
                      <a:r>
                        <a:rPr lang="en-US" sz="1800" b="0" i="1" kern="1200" dirty="0" err="1" smtClean="0">
                          <a:solidFill>
                            <a:schemeClr val="tx1"/>
                          </a:solidFill>
                          <a:effectLst/>
                          <a:latin typeface="+mn-lt"/>
                          <a:ea typeface="+mn-ea"/>
                          <a:cs typeface="+mn-cs"/>
                        </a:rPr>
                        <a:t>hess_inv</a:t>
                      </a:r>
                      <a:r>
                        <a:rPr lang="en-US" sz="1800" b="0" i="0" kern="1200" dirty="0" smtClean="0">
                          <a:solidFill>
                            <a:schemeClr val="tx1"/>
                          </a:solidFill>
                          <a:effectLst/>
                          <a:latin typeface="+mn-lt"/>
                          <a:ea typeface="+mn-ea"/>
                          <a:cs typeface="+mn-cs"/>
                        </a:rPr>
                        <a:t> in the </a:t>
                      </a:r>
                      <a:r>
                        <a:rPr lang="en-US" sz="1800" b="0" i="0" kern="1200" dirty="0" err="1" smtClean="0">
                          <a:solidFill>
                            <a:schemeClr val="tx1"/>
                          </a:solidFill>
                          <a:effectLst/>
                          <a:latin typeface="+mn-lt"/>
                          <a:ea typeface="+mn-ea"/>
                          <a:cs typeface="+mn-cs"/>
                        </a:rPr>
                        <a:t>OptimizeResult</a:t>
                      </a:r>
                      <a:r>
                        <a:rPr lang="en-US" sz="1800" b="0" i="0" kern="1200" dirty="0" smtClean="0">
                          <a:solidFill>
                            <a:schemeClr val="tx1"/>
                          </a:solidFill>
                          <a:effectLst/>
                          <a:latin typeface="+mn-lt"/>
                          <a:ea typeface="+mn-ea"/>
                          <a:cs typeface="+mn-cs"/>
                        </a:rPr>
                        <a:t> object.</a:t>
                      </a:r>
                      <a:endParaRPr lang="ru-RU" sz="1800" b="0" i="0" u="none" strike="noStrike" dirty="0">
                        <a:solidFill>
                          <a:srgbClr val="000000"/>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9064408"/>
                  </a:ext>
                </a:extLst>
              </a:tr>
              <a:tr h="679156">
                <a:tc>
                  <a:txBody>
                    <a:bodyPr/>
                    <a:lstStyle/>
                    <a:p>
                      <a:pPr algn="l" fontAlgn="b"/>
                      <a:r>
                        <a:rPr lang="en-US" sz="1800" b="0" i="0" u="none" strike="noStrike" dirty="0">
                          <a:solidFill>
                            <a:srgbClr val="000000"/>
                          </a:solidFill>
                          <a:effectLst/>
                          <a:latin typeface="+mn-lt"/>
                        </a:rPr>
                        <a:t>COBYLA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mn-lt"/>
                        </a:rPr>
                        <a:t>Method COBYLA uses the Constrained Optimization BY Linear Approximation (COBYLA) </a:t>
                      </a:r>
                      <a:r>
                        <a:rPr lang="en-US" sz="1800" b="0" i="0" u="none" strike="noStrike" dirty="0" smtClean="0">
                          <a:solidFill>
                            <a:srgbClr val="000000"/>
                          </a:solidFill>
                          <a:effectLst/>
                          <a:latin typeface="+mn-lt"/>
                        </a:rPr>
                        <a:t>method. </a:t>
                      </a:r>
                      <a:r>
                        <a:rPr lang="en-US" sz="1800" b="0" i="0" u="none" strike="noStrike" dirty="0">
                          <a:solidFill>
                            <a:srgbClr val="000000"/>
                          </a:solidFill>
                          <a:effectLst/>
                          <a:latin typeface="+mn-lt"/>
                        </a:rPr>
                        <a:t>The algorithm is based on linear approximations to the objective function and each constraint</a:t>
                      </a:r>
                      <a:r>
                        <a:rPr lang="en-US" sz="1800" b="0" i="0" u="none" strike="noStrike" dirty="0" smtClean="0">
                          <a:solidFill>
                            <a:srgbClr val="000000"/>
                          </a:solidFill>
                          <a:effectLst/>
                          <a:latin typeface="+mn-lt"/>
                        </a:rPr>
                        <a:t>. </a:t>
                      </a:r>
                      <a:r>
                        <a:rPr lang="en-US" sz="1800" b="0" i="0" u="none" strike="noStrike" dirty="0">
                          <a:solidFill>
                            <a:srgbClr val="000000"/>
                          </a:solidFill>
                          <a:effectLst/>
                          <a:latin typeface="+mn-lt"/>
                        </a:rPr>
                        <a:t>The constraints functions ‘fun’ may return either a single number or an array or list of numbers.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628585"/>
                  </a:ext>
                </a:extLst>
              </a:tr>
              <a:tr h="1018734">
                <a:tc>
                  <a:txBody>
                    <a:bodyPr/>
                    <a:lstStyle/>
                    <a:p>
                      <a:pPr algn="l" fontAlgn="b"/>
                      <a:r>
                        <a:rPr lang="en-US" sz="1800" b="0" i="0" u="none" strike="noStrike" dirty="0">
                          <a:solidFill>
                            <a:srgbClr val="000000"/>
                          </a:solidFill>
                          <a:effectLst/>
                          <a:latin typeface="+mn-lt"/>
                        </a:rPr>
                        <a:t>SLSQP</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mn-lt"/>
                        </a:rPr>
                        <a:t>The SLSQP method deals with constrained minimization </a:t>
                      </a:r>
                      <a:r>
                        <a:rPr lang="en-US" sz="1800" b="0" i="0" u="none" strike="noStrike" dirty="0" smtClean="0">
                          <a:solidFill>
                            <a:srgbClr val="000000"/>
                          </a:solidFill>
                          <a:effectLst/>
                          <a:latin typeface="+mn-lt"/>
                        </a:rPr>
                        <a:t>problems. </a:t>
                      </a:r>
                      <a:r>
                        <a:rPr lang="en-US" sz="1800" b="0" i="0" u="none" strike="noStrike" dirty="0">
                          <a:solidFill>
                            <a:srgbClr val="000000"/>
                          </a:solidFill>
                          <a:effectLst/>
                          <a:latin typeface="+mn-lt"/>
                        </a:rPr>
                        <a:t/>
                      </a:r>
                      <a:br>
                        <a:rPr lang="en-US" sz="1800" b="0" i="0" u="none" strike="noStrike" dirty="0">
                          <a:solidFill>
                            <a:srgbClr val="000000"/>
                          </a:solidFill>
                          <a:effectLst/>
                          <a:latin typeface="+mn-lt"/>
                        </a:rPr>
                      </a:br>
                      <a:r>
                        <a:rPr lang="en-US" sz="1800" b="0" i="0" u="none" strike="noStrike" dirty="0" smtClean="0">
                          <a:solidFill>
                            <a:srgbClr val="000000"/>
                          </a:solidFill>
                          <a:effectLst/>
                          <a:latin typeface="+mn-lt"/>
                        </a:rPr>
                        <a:t>Method </a:t>
                      </a:r>
                      <a:r>
                        <a:rPr lang="en-US" sz="1800" b="0" i="0" u="none" strike="noStrike" dirty="0">
                          <a:solidFill>
                            <a:srgbClr val="000000"/>
                          </a:solidFill>
                          <a:effectLst/>
                          <a:latin typeface="+mn-lt"/>
                        </a:rPr>
                        <a:t>SLSQP uses Sequential Least </a:t>
                      </a:r>
                      <a:r>
                        <a:rPr lang="en-US" sz="1800" b="0" i="0" u="none" strike="noStrike" dirty="0" smtClean="0">
                          <a:solidFill>
                            <a:srgbClr val="000000"/>
                          </a:solidFill>
                          <a:effectLst/>
                          <a:latin typeface="+mn-lt"/>
                        </a:rPr>
                        <a:t>Squares </a:t>
                      </a:r>
                      <a:r>
                        <a:rPr lang="en-US" sz="1800" b="0" i="0" u="none" strike="noStrike" dirty="0">
                          <a:solidFill>
                            <a:srgbClr val="000000"/>
                          </a:solidFill>
                          <a:effectLst/>
                          <a:latin typeface="+mn-lt"/>
                        </a:rPr>
                        <a:t>Programming to minimize a function of several variables with any combination of bounds, equality and inequality constraints.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6594410"/>
                  </a:ext>
                </a:extLst>
              </a:tr>
            </a:tbl>
          </a:graphicData>
        </a:graphic>
      </p:graphicFrame>
    </p:spTree>
    <p:extLst>
      <p:ext uri="{BB962C8B-B14F-4D97-AF65-F5344CB8AC3E}">
        <p14:creationId xmlns:p14="http://schemas.microsoft.com/office/powerpoint/2010/main" val="4527440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0EA56-9C53-4B39-958D-91A8D4B509B6}"/>
              </a:ext>
            </a:extLst>
          </p:cNvPr>
          <p:cNvSpPr txBox="1"/>
          <p:nvPr/>
        </p:nvSpPr>
        <p:spPr>
          <a:xfrm>
            <a:off x="947266" y="386342"/>
            <a:ext cx="10882312"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Метод </a:t>
            </a:r>
            <a:r>
              <a:rPr lang="en-US" sz="2800" b="1" dirty="0" err="1" smtClean="0">
                <a:latin typeface="Segoe UI" panose="020B0502040204020203" pitchFamily="34" charset="0"/>
                <a:ea typeface="Segoe UI Emoji" panose="020B0502040204020203" pitchFamily="34" charset="0"/>
                <a:cs typeface="Segoe UI" panose="020B0502040204020203" pitchFamily="34" charset="0"/>
              </a:rPr>
              <a:t>Broyden</a:t>
            </a:r>
            <a:r>
              <a:rPr lang="en-US" sz="2800" b="1" dirty="0" smtClean="0">
                <a:latin typeface="Segoe UI" panose="020B0502040204020203" pitchFamily="34" charset="0"/>
                <a:ea typeface="Segoe UI Emoji" panose="020B0502040204020203" pitchFamily="34" charset="0"/>
                <a:cs typeface="Segoe UI" panose="020B0502040204020203" pitchFamily="34" charset="0"/>
              </a:rPr>
              <a:t>-Fletcher-Goldfarb-</a:t>
            </a:r>
            <a:r>
              <a:rPr lang="en-US" sz="2800" b="1" dirty="0" err="1" smtClean="0">
                <a:latin typeface="Segoe UI" panose="020B0502040204020203" pitchFamily="34" charset="0"/>
                <a:ea typeface="Segoe UI Emoji" panose="020B0502040204020203" pitchFamily="34" charset="0"/>
                <a:cs typeface="Segoe UI" panose="020B0502040204020203" pitchFamily="34" charset="0"/>
              </a:rPr>
              <a:t>Shanno</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p:sp>
        <p:nvSpPr>
          <p:cNvPr id="5" name="Прямоугольник 4">
            <a:extLst>
              <a:ext uri="{FF2B5EF4-FFF2-40B4-BE49-F238E27FC236}">
                <a16:creationId xmlns:a16="http://schemas.microsoft.com/office/drawing/2014/main" id="{D608272A-361E-4C5B-ADF4-91D8DE19BDBD}"/>
              </a:ext>
            </a:extLst>
          </p:cNvPr>
          <p:cNvSpPr/>
          <p:nvPr/>
        </p:nvSpPr>
        <p:spPr>
          <a:xfrm>
            <a:off x="1058711" y="883231"/>
            <a:ext cx="1885315" cy="53051"/>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Рисунок 1"/>
          <p:cNvPicPr>
            <a:picLocks noChangeAspect="1"/>
          </p:cNvPicPr>
          <p:nvPr/>
        </p:nvPicPr>
        <p:blipFill>
          <a:blip r:embed="rId3"/>
          <a:stretch>
            <a:fillRect/>
          </a:stretch>
        </p:blipFill>
        <p:spPr>
          <a:xfrm>
            <a:off x="1800023" y="1406451"/>
            <a:ext cx="8334375" cy="5276850"/>
          </a:xfrm>
          <a:prstGeom prst="rect">
            <a:avLst/>
          </a:prstGeom>
        </p:spPr>
      </p:pic>
    </p:spTree>
    <p:extLst>
      <p:ext uri="{BB962C8B-B14F-4D97-AF65-F5344CB8AC3E}">
        <p14:creationId xmlns:p14="http://schemas.microsoft.com/office/powerpoint/2010/main" val="20756008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0EA56-9C53-4B39-958D-91A8D4B509B6}"/>
              </a:ext>
            </a:extLst>
          </p:cNvPr>
          <p:cNvSpPr txBox="1"/>
          <p:nvPr/>
        </p:nvSpPr>
        <p:spPr>
          <a:xfrm>
            <a:off x="947266" y="386342"/>
            <a:ext cx="10882312"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Метод </a:t>
            </a:r>
            <a:r>
              <a:rPr lang="en-US" sz="2800" b="1" dirty="0" smtClean="0">
                <a:latin typeface="Segoe UI" panose="020B0502040204020203" pitchFamily="34" charset="0"/>
                <a:ea typeface="Segoe UI Emoji" panose="020B0502040204020203" pitchFamily="34" charset="0"/>
                <a:cs typeface="Segoe UI" panose="020B0502040204020203" pitchFamily="34" charset="0"/>
              </a:rPr>
              <a:t>Constrained optimization by linear approximation</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p:sp>
        <p:nvSpPr>
          <p:cNvPr id="5" name="Прямоугольник 4">
            <a:extLst>
              <a:ext uri="{FF2B5EF4-FFF2-40B4-BE49-F238E27FC236}">
                <a16:creationId xmlns:a16="http://schemas.microsoft.com/office/drawing/2014/main" id="{D608272A-361E-4C5B-ADF4-91D8DE19BDBD}"/>
              </a:ext>
            </a:extLst>
          </p:cNvPr>
          <p:cNvSpPr/>
          <p:nvPr/>
        </p:nvSpPr>
        <p:spPr>
          <a:xfrm>
            <a:off x="1058711" y="883231"/>
            <a:ext cx="1885315" cy="53051"/>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Рисунок 1"/>
          <p:cNvPicPr>
            <a:picLocks noChangeAspect="1"/>
          </p:cNvPicPr>
          <p:nvPr/>
        </p:nvPicPr>
        <p:blipFill>
          <a:blip r:embed="rId3"/>
          <a:stretch>
            <a:fillRect/>
          </a:stretch>
        </p:blipFill>
        <p:spPr>
          <a:xfrm>
            <a:off x="1471612" y="1154538"/>
            <a:ext cx="9248775" cy="5295900"/>
          </a:xfrm>
          <a:prstGeom prst="rect">
            <a:avLst/>
          </a:prstGeom>
        </p:spPr>
      </p:pic>
    </p:spTree>
    <p:extLst>
      <p:ext uri="{BB962C8B-B14F-4D97-AF65-F5344CB8AC3E}">
        <p14:creationId xmlns:p14="http://schemas.microsoft.com/office/powerpoint/2010/main" val="13046895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0EA56-9C53-4B39-958D-91A8D4B509B6}"/>
              </a:ext>
            </a:extLst>
          </p:cNvPr>
          <p:cNvSpPr txBox="1"/>
          <p:nvPr/>
        </p:nvSpPr>
        <p:spPr>
          <a:xfrm>
            <a:off x="947266" y="386342"/>
            <a:ext cx="10882312"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Метод </a:t>
            </a:r>
            <a:r>
              <a:rPr lang="en-US" sz="2800" b="1" dirty="0" smtClean="0">
                <a:latin typeface="Segoe UI" panose="020B0502040204020203" pitchFamily="34" charset="0"/>
                <a:ea typeface="Segoe UI Emoji" panose="020B0502040204020203" pitchFamily="34" charset="0"/>
                <a:cs typeface="Segoe UI" panose="020B0502040204020203" pitchFamily="34" charset="0"/>
              </a:rPr>
              <a:t>Powell</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p:sp>
        <p:nvSpPr>
          <p:cNvPr id="5" name="Прямоугольник 4">
            <a:extLst>
              <a:ext uri="{FF2B5EF4-FFF2-40B4-BE49-F238E27FC236}">
                <a16:creationId xmlns:a16="http://schemas.microsoft.com/office/drawing/2014/main" id="{D608272A-361E-4C5B-ADF4-91D8DE19BDBD}"/>
              </a:ext>
            </a:extLst>
          </p:cNvPr>
          <p:cNvSpPr/>
          <p:nvPr/>
        </p:nvSpPr>
        <p:spPr>
          <a:xfrm>
            <a:off x="1058711" y="883231"/>
            <a:ext cx="1885315" cy="53051"/>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Рисунок 1"/>
          <p:cNvPicPr>
            <a:picLocks noChangeAspect="1"/>
          </p:cNvPicPr>
          <p:nvPr/>
        </p:nvPicPr>
        <p:blipFill>
          <a:blip r:embed="rId3"/>
          <a:stretch>
            <a:fillRect/>
          </a:stretch>
        </p:blipFill>
        <p:spPr>
          <a:xfrm>
            <a:off x="1510249" y="936282"/>
            <a:ext cx="9248775" cy="5295900"/>
          </a:xfrm>
          <a:prstGeom prst="rect">
            <a:avLst/>
          </a:prstGeom>
        </p:spPr>
      </p:pic>
    </p:spTree>
    <p:extLst>
      <p:ext uri="{BB962C8B-B14F-4D97-AF65-F5344CB8AC3E}">
        <p14:creationId xmlns:p14="http://schemas.microsoft.com/office/powerpoint/2010/main" val="33570361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0EA56-9C53-4B39-958D-91A8D4B509B6}"/>
              </a:ext>
            </a:extLst>
          </p:cNvPr>
          <p:cNvSpPr txBox="1"/>
          <p:nvPr/>
        </p:nvSpPr>
        <p:spPr>
          <a:xfrm>
            <a:off x="947266" y="386342"/>
            <a:ext cx="10882312"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Метод </a:t>
            </a:r>
            <a:r>
              <a:rPr lang="en-US" sz="2800" b="1" dirty="0" err="1" smtClean="0">
                <a:latin typeface="Segoe UI" panose="020B0502040204020203" pitchFamily="34" charset="0"/>
                <a:ea typeface="Segoe UI Emoji" panose="020B0502040204020203" pitchFamily="34" charset="0"/>
                <a:cs typeface="Segoe UI" panose="020B0502040204020203" pitchFamily="34" charset="0"/>
              </a:rPr>
              <a:t>Nelder</a:t>
            </a:r>
            <a:r>
              <a:rPr lang="en-US" sz="2800" b="1" dirty="0" smtClean="0">
                <a:latin typeface="Segoe UI" panose="020B0502040204020203" pitchFamily="34" charset="0"/>
                <a:ea typeface="Segoe UI Emoji" panose="020B0502040204020203" pitchFamily="34" charset="0"/>
                <a:cs typeface="Segoe UI" panose="020B0502040204020203" pitchFamily="34" charset="0"/>
              </a:rPr>
              <a:t>-Mead</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p:sp>
        <p:nvSpPr>
          <p:cNvPr id="5" name="Прямоугольник 4">
            <a:extLst>
              <a:ext uri="{FF2B5EF4-FFF2-40B4-BE49-F238E27FC236}">
                <a16:creationId xmlns:a16="http://schemas.microsoft.com/office/drawing/2014/main" id="{D608272A-361E-4C5B-ADF4-91D8DE19BDBD}"/>
              </a:ext>
            </a:extLst>
          </p:cNvPr>
          <p:cNvSpPr/>
          <p:nvPr/>
        </p:nvSpPr>
        <p:spPr>
          <a:xfrm>
            <a:off x="1058711" y="883231"/>
            <a:ext cx="1885315" cy="53051"/>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Рисунок 1"/>
          <p:cNvPicPr>
            <a:picLocks noChangeAspect="1"/>
          </p:cNvPicPr>
          <p:nvPr/>
        </p:nvPicPr>
        <p:blipFill>
          <a:blip r:embed="rId3"/>
          <a:stretch>
            <a:fillRect/>
          </a:stretch>
        </p:blipFill>
        <p:spPr>
          <a:xfrm>
            <a:off x="1471612" y="1433171"/>
            <a:ext cx="9248775" cy="5305425"/>
          </a:xfrm>
          <a:prstGeom prst="rect">
            <a:avLst/>
          </a:prstGeom>
        </p:spPr>
      </p:pic>
    </p:spTree>
    <p:extLst>
      <p:ext uri="{BB962C8B-B14F-4D97-AF65-F5344CB8AC3E}">
        <p14:creationId xmlns:p14="http://schemas.microsoft.com/office/powerpoint/2010/main" val="20513146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D608272A-361E-4C5B-ADF4-91D8DE19BDBD}"/>
              </a:ext>
            </a:extLst>
          </p:cNvPr>
          <p:cNvSpPr/>
          <p:nvPr/>
        </p:nvSpPr>
        <p:spPr>
          <a:xfrm>
            <a:off x="1058711" y="883231"/>
            <a:ext cx="1885315" cy="53051"/>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E760EA56-9C53-4B39-958D-91A8D4B509B6}"/>
              </a:ext>
            </a:extLst>
          </p:cNvPr>
          <p:cNvSpPr txBox="1"/>
          <p:nvPr/>
        </p:nvSpPr>
        <p:spPr>
          <a:xfrm>
            <a:off x="947266" y="386342"/>
            <a:ext cx="10882312"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Метод </a:t>
            </a:r>
            <a:r>
              <a:rPr lang="en-US" sz="2800" b="1" dirty="0" err="1" smtClean="0">
                <a:latin typeface="Segoe UI" panose="020B0502040204020203" pitchFamily="34" charset="0"/>
                <a:ea typeface="Segoe UI Emoji" panose="020B0502040204020203" pitchFamily="34" charset="0"/>
                <a:cs typeface="Segoe UI" panose="020B0502040204020203" pitchFamily="34" charset="0"/>
              </a:rPr>
              <a:t>Nelder</a:t>
            </a:r>
            <a:r>
              <a:rPr lang="en-US" sz="2800" b="1" dirty="0" smtClean="0">
                <a:latin typeface="Segoe UI" panose="020B0502040204020203" pitchFamily="34" charset="0"/>
                <a:ea typeface="Segoe UI Emoji" panose="020B0502040204020203" pitchFamily="34" charset="0"/>
                <a:cs typeface="Segoe UI" panose="020B0502040204020203" pitchFamily="34" charset="0"/>
              </a:rPr>
              <a:t>-Mead</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p:pic>
        <p:nvPicPr>
          <p:cNvPr id="2" name="Рисунок 1"/>
          <p:cNvPicPr>
            <a:picLocks noChangeAspect="1"/>
          </p:cNvPicPr>
          <p:nvPr/>
        </p:nvPicPr>
        <p:blipFill>
          <a:blip r:embed="rId3"/>
          <a:stretch>
            <a:fillRect/>
          </a:stretch>
        </p:blipFill>
        <p:spPr>
          <a:xfrm>
            <a:off x="2001368" y="1433171"/>
            <a:ext cx="8210550" cy="5257800"/>
          </a:xfrm>
          <a:prstGeom prst="rect">
            <a:avLst/>
          </a:prstGeom>
        </p:spPr>
      </p:pic>
    </p:spTree>
    <p:extLst>
      <p:ext uri="{BB962C8B-B14F-4D97-AF65-F5344CB8AC3E}">
        <p14:creationId xmlns:p14="http://schemas.microsoft.com/office/powerpoint/2010/main" val="34789429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Прямоугольник 25">
            <a:extLst>
              <a:ext uri="{FF2B5EF4-FFF2-40B4-BE49-F238E27FC236}">
                <a16:creationId xmlns:a16="http://schemas.microsoft.com/office/drawing/2014/main" id="{D608272A-361E-4C5B-ADF4-91D8DE19BDBD}"/>
              </a:ext>
            </a:extLst>
          </p:cNvPr>
          <p:cNvSpPr/>
          <p:nvPr/>
        </p:nvSpPr>
        <p:spPr>
          <a:xfrm>
            <a:off x="1058711" y="883231"/>
            <a:ext cx="1885315" cy="53051"/>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 name="Рисунок 5"/>
          <p:cNvPicPr>
            <a:picLocks noChangeAspect="1"/>
          </p:cNvPicPr>
          <p:nvPr/>
        </p:nvPicPr>
        <p:blipFill>
          <a:blip r:embed="rId3"/>
          <a:stretch>
            <a:fillRect/>
          </a:stretch>
        </p:blipFill>
        <p:spPr>
          <a:xfrm>
            <a:off x="546100" y="936282"/>
            <a:ext cx="7824032" cy="5883890"/>
          </a:xfrm>
          <a:prstGeom prst="rect">
            <a:avLst/>
          </a:prstGeom>
        </p:spPr>
      </p:pic>
      <p:sp>
        <p:nvSpPr>
          <p:cNvPr id="12" name="TextBox 11">
            <a:extLst>
              <a:ext uri="{FF2B5EF4-FFF2-40B4-BE49-F238E27FC236}">
                <a16:creationId xmlns:a16="http://schemas.microsoft.com/office/drawing/2014/main" id="{E760EA56-9C53-4B39-958D-91A8D4B509B6}"/>
              </a:ext>
            </a:extLst>
          </p:cNvPr>
          <p:cNvSpPr txBox="1"/>
          <p:nvPr/>
        </p:nvSpPr>
        <p:spPr>
          <a:xfrm>
            <a:off x="546100" y="368955"/>
            <a:ext cx="11283478"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Как применять метод?</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p:sp>
        <p:nvSpPr>
          <p:cNvPr id="3" name="Правая фигурная скобка 2"/>
          <p:cNvSpPr/>
          <p:nvPr/>
        </p:nvSpPr>
        <p:spPr>
          <a:xfrm rot="5400000">
            <a:off x="4714901" y="3052646"/>
            <a:ext cx="211542" cy="70989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7" name="Правая фигурная скобка 6"/>
          <p:cNvSpPr/>
          <p:nvPr/>
        </p:nvSpPr>
        <p:spPr>
          <a:xfrm rot="16200000">
            <a:off x="1556832" y="1201985"/>
            <a:ext cx="573207" cy="11444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4" name="TextBox 3"/>
          <p:cNvSpPr txBox="1"/>
          <p:nvPr/>
        </p:nvSpPr>
        <p:spPr>
          <a:xfrm>
            <a:off x="1555845" y="1241946"/>
            <a:ext cx="696036" cy="369332"/>
          </a:xfrm>
          <a:prstGeom prst="rect">
            <a:avLst/>
          </a:prstGeom>
          <a:noFill/>
        </p:spPr>
        <p:txBody>
          <a:bodyPr wrap="square" rtlCol="0">
            <a:spAutoFit/>
          </a:bodyPr>
          <a:lstStyle/>
          <a:p>
            <a:r>
              <a:rPr lang="ru-RU" dirty="0" smtClean="0"/>
              <a:t>20%</a:t>
            </a:r>
            <a:endParaRPr lang="ru-RU" dirty="0"/>
          </a:p>
        </p:txBody>
      </p:sp>
    </p:spTree>
    <p:extLst>
      <p:ext uri="{BB962C8B-B14F-4D97-AF65-F5344CB8AC3E}">
        <p14:creationId xmlns:p14="http://schemas.microsoft.com/office/powerpoint/2010/main" val="14417191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D608272A-361E-4C5B-ADF4-91D8DE19BDBD}"/>
              </a:ext>
            </a:extLst>
          </p:cNvPr>
          <p:cNvSpPr/>
          <p:nvPr/>
        </p:nvSpPr>
        <p:spPr>
          <a:xfrm>
            <a:off x="1058711" y="883231"/>
            <a:ext cx="1885315" cy="53051"/>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E760EA56-9C53-4B39-958D-91A8D4B509B6}"/>
              </a:ext>
            </a:extLst>
          </p:cNvPr>
          <p:cNvSpPr txBox="1"/>
          <p:nvPr/>
        </p:nvSpPr>
        <p:spPr>
          <a:xfrm>
            <a:off x="947266" y="386342"/>
            <a:ext cx="10882312"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Метод </a:t>
            </a:r>
            <a:r>
              <a:rPr lang="en-US" sz="2800" b="1" dirty="0" smtClean="0">
                <a:latin typeface="Segoe UI" panose="020B0502040204020203" pitchFamily="34" charset="0"/>
                <a:ea typeface="Segoe UI Emoji" panose="020B0502040204020203" pitchFamily="34" charset="0"/>
                <a:cs typeface="Segoe UI" panose="020B0502040204020203" pitchFamily="34" charset="0"/>
              </a:rPr>
              <a:t>Constrained optimization by linear approximation</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p:pic>
        <p:nvPicPr>
          <p:cNvPr id="3" name="Рисунок 2"/>
          <p:cNvPicPr>
            <a:picLocks noChangeAspect="1"/>
          </p:cNvPicPr>
          <p:nvPr/>
        </p:nvPicPr>
        <p:blipFill>
          <a:blip r:embed="rId3"/>
          <a:stretch>
            <a:fillRect/>
          </a:stretch>
        </p:blipFill>
        <p:spPr>
          <a:xfrm>
            <a:off x="59523" y="962125"/>
            <a:ext cx="6362700" cy="3590925"/>
          </a:xfrm>
          <a:prstGeom prst="rect">
            <a:avLst/>
          </a:prstGeom>
        </p:spPr>
      </p:pic>
      <p:pic>
        <p:nvPicPr>
          <p:cNvPr id="4" name="Рисунок 3"/>
          <p:cNvPicPr>
            <a:picLocks noChangeAspect="1"/>
          </p:cNvPicPr>
          <p:nvPr/>
        </p:nvPicPr>
        <p:blipFill>
          <a:blip r:embed="rId4"/>
          <a:stretch>
            <a:fillRect/>
          </a:stretch>
        </p:blipFill>
        <p:spPr>
          <a:xfrm>
            <a:off x="6505575" y="3023584"/>
            <a:ext cx="5686425" cy="3695700"/>
          </a:xfrm>
          <a:prstGeom prst="rect">
            <a:avLst/>
          </a:prstGeom>
        </p:spPr>
      </p:pic>
    </p:spTree>
    <p:extLst>
      <p:ext uri="{BB962C8B-B14F-4D97-AF65-F5344CB8AC3E}">
        <p14:creationId xmlns:p14="http://schemas.microsoft.com/office/powerpoint/2010/main" val="1458317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D608272A-361E-4C5B-ADF4-91D8DE19BDBD}"/>
              </a:ext>
            </a:extLst>
          </p:cNvPr>
          <p:cNvSpPr/>
          <p:nvPr/>
        </p:nvSpPr>
        <p:spPr>
          <a:xfrm>
            <a:off x="1058711" y="883231"/>
            <a:ext cx="1885315" cy="53051"/>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E760EA56-9C53-4B39-958D-91A8D4B509B6}"/>
              </a:ext>
            </a:extLst>
          </p:cNvPr>
          <p:cNvSpPr txBox="1"/>
          <p:nvPr/>
        </p:nvSpPr>
        <p:spPr>
          <a:xfrm>
            <a:off x="947266" y="386342"/>
            <a:ext cx="10882312"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Метод </a:t>
            </a:r>
            <a:r>
              <a:rPr lang="en-US" sz="2800" b="1" dirty="0" err="1" smtClean="0">
                <a:latin typeface="Segoe UI" panose="020B0502040204020203" pitchFamily="34" charset="0"/>
                <a:ea typeface="Segoe UI Emoji" panose="020B0502040204020203" pitchFamily="34" charset="0"/>
                <a:cs typeface="Segoe UI" panose="020B0502040204020203" pitchFamily="34" charset="0"/>
              </a:rPr>
              <a:t>Broyden</a:t>
            </a:r>
            <a:r>
              <a:rPr lang="en-US" sz="2800" b="1" dirty="0" smtClean="0">
                <a:latin typeface="Segoe UI" panose="020B0502040204020203" pitchFamily="34" charset="0"/>
                <a:ea typeface="Segoe UI Emoji" panose="020B0502040204020203" pitchFamily="34" charset="0"/>
                <a:cs typeface="Segoe UI" panose="020B0502040204020203" pitchFamily="34" charset="0"/>
              </a:rPr>
              <a:t>-Fletcher-Goldfarb-</a:t>
            </a:r>
            <a:r>
              <a:rPr lang="en-US" sz="2800" b="1" dirty="0" err="1" smtClean="0">
                <a:latin typeface="Segoe UI" panose="020B0502040204020203" pitchFamily="34" charset="0"/>
                <a:ea typeface="Segoe UI Emoji" panose="020B0502040204020203" pitchFamily="34" charset="0"/>
                <a:cs typeface="Segoe UI" panose="020B0502040204020203" pitchFamily="34" charset="0"/>
              </a:rPr>
              <a:t>Shanno</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p:pic>
        <p:nvPicPr>
          <p:cNvPr id="2" name="Рисунок 1"/>
          <p:cNvPicPr>
            <a:picLocks noChangeAspect="1"/>
          </p:cNvPicPr>
          <p:nvPr/>
        </p:nvPicPr>
        <p:blipFill>
          <a:blip r:embed="rId3"/>
          <a:stretch>
            <a:fillRect/>
          </a:stretch>
        </p:blipFill>
        <p:spPr>
          <a:xfrm>
            <a:off x="0" y="1051168"/>
            <a:ext cx="6505575" cy="3867150"/>
          </a:xfrm>
          <a:prstGeom prst="rect">
            <a:avLst/>
          </a:prstGeom>
        </p:spPr>
      </p:pic>
      <p:pic>
        <p:nvPicPr>
          <p:cNvPr id="3" name="Рисунок 2"/>
          <p:cNvPicPr>
            <a:picLocks noChangeAspect="1"/>
          </p:cNvPicPr>
          <p:nvPr/>
        </p:nvPicPr>
        <p:blipFill>
          <a:blip r:embed="rId4"/>
          <a:stretch>
            <a:fillRect/>
          </a:stretch>
        </p:blipFill>
        <p:spPr>
          <a:xfrm>
            <a:off x="6388422" y="2718918"/>
            <a:ext cx="5705475" cy="3867150"/>
          </a:xfrm>
          <a:prstGeom prst="rect">
            <a:avLst/>
          </a:prstGeom>
        </p:spPr>
      </p:pic>
    </p:spTree>
    <p:extLst>
      <p:ext uri="{BB962C8B-B14F-4D97-AF65-F5344CB8AC3E}">
        <p14:creationId xmlns:p14="http://schemas.microsoft.com/office/powerpoint/2010/main" val="4470378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D608272A-361E-4C5B-ADF4-91D8DE19BDBD}"/>
              </a:ext>
            </a:extLst>
          </p:cNvPr>
          <p:cNvSpPr/>
          <p:nvPr/>
        </p:nvSpPr>
        <p:spPr>
          <a:xfrm>
            <a:off x="1058711" y="883231"/>
            <a:ext cx="1885315" cy="53051"/>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E760EA56-9C53-4B39-958D-91A8D4B509B6}"/>
              </a:ext>
            </a:extLst>
          </p:cNvPr>
          <p:cNvSpPr txBox="1"/>
          <p:nvPr/>
        </p:nvSpPr>
        <p:spPr>
          <a:xfrm>
            <a:off x="947266" y="386342"/>
            <a:ext cx="10882312"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Метод </a:t>
            </a:r>
            <a:r>
              <a:rPr lang="en-US" sz="2800" b="1" dirty="0" smtClean="0">
                <a:latin typeface="Segoe UI" panose="020B0502040204020203" pitchFamily="34" charset="0"/>
                <a:ea typeface="Segoe UI Emoji" panose="020B0502040204020203" pitchFamily="34" charset="0"/>
                <a:cs typeface="Segoe UI" panose="020B0502040204020203" pitchFamily="34" charset="0"/>
              </a:rPr>
              <a:t>Powell</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p:pic>
        <p:nvPicPr>
          <p:cNvPr id="3" name="Рисунок 2"/>
          <p:cNvPicPr>
            <a:picLocks noChangeAspect="1"/>
          </p:cNvPicPr>
          <p:nvPr/>
        </p:nvPicPr>
        <p:blipFill>
          <a:blip r:embed="rId3"/>
          <a:stretch>
            <a:fillRect/>
          </a:stretch>
        </p:blipFill>
        <p:spPr>
          <a:xfrm>
            <a:off x="203379" y="936282"/>
            <a:ext cx="6324600" cy="4238625"/>
          </a:xfrm>
          <a:prstGeom prst="rect">
            <a:avLst/>
          </a:prstGeom>
        </p:spPr>
      </p:pic>
      <p:pic>
        <p:nvPicPr>
          <p:cNvPr id="4" name="Рисунок 3"/>
          <p:cNvPicPr>
            <a:picLocks noChangeAspect="1"/>
          </p:cNvPicPr>
          <p:nvPr/>
        </p:nvPicPr>
        <p:blipFill>
          <a:blip r:embed="rId4"/>
          <a:stretch>
            <a:fillRect/>
          </a:stretch>
        </p:blipFill>
        <p:spPr>
          <a:xfrm>
            <a:off x="6388422" y="3357696"/>
            <a:ext cx="5676900" cy="3362325"/>
          </a:xfrm>
          <a:prstGeom prst="rect">
            <a:avLst/>
          </a:prstGeom>
        </p:spPr>
      </p:pic>
    </p:spTree>
    <p:extLst>
      <p:ext uri="{BB962C8B-B14F-4D97-AF65-F5344CB8AC3E}">
        <p14:creationId xmlns:p14="http://schemas.microsoft.com/office/powerpoint/2010/main" val="37440691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0EA56-9C53-4B39-958D-91A8D4B509B6}"/>
              </a:ext>
            </a:extLst>
          </p:cNvPr>
          <p:cNvSpPr txBox="1"/>
          <p:nvPr/>
        </p:nvSpPr>
        <p:spPr>
          <a:xfrm>
            <a:off x="546100" y="369716"/>
            <a:ext cx="11329988"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Постановка</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p:sp>
        <p:nvSpPr>
          <p:cNvPr id="5" name="Прямоугольник 4">
            <a:extLst>
              <a:ext uri="{FF2B5EF4-FFF2-40B4-BE49-F238E27FC236}">
                <a16:creationId xmlns:a16="http://schemas.microsoft.com/office/drawing/2014/main" id="{D608272A-361E-4C5B-ADF4-91D8DE19BDBD}"/>
              </a:ext>
            </a:extLst>
          </p:cNvPr>
          <p:cNvSpPr/>
          <p:nvPr/>
        </p:nvSpPr>
        <p:spPr>
          <a:xfrm>
            <a:off x="1058711" y="883231"/>
            <a:ext cx="1885315" cy="53051"/>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extBox 1"/>
          <p:cNvSpPr txBox="1"/>
          <p:nvPr/>
        </p:nvSpPr>
        <p:spPr>
          <a:xfrm>
            <a:off x="1058711" y="947070"/>
            <a:ext cx="8981440" cy="1323439"/>
          </a:xfrm>
          <a:prstGeom prst="rect">
            <a:avLst/>
          </a:prstGeom>
          <a:noFill/>
        </p:spPr>
        <p:txBody>
          <a:bodyPr wrap="square" rtlCol="0">
            <a:spAutoFit/>
          </a:bodyPr>
          <a:lstStyle/>
          <a:p>
            <a:r>
              <a:rPr lang="ru-RU" sz="2000" dirty="0" smtClean="0"/>
              <a:t>Адаптация – настройка </a:t>
            </a:r>
            <a:r>
              <a:rPr lang="ru-RU" sz="2000" dirty="0"/>
              <a:t>модели таким образом, чтобы при подстановке в модель измеренных значений расходов среды в результате расчета получались бы измеренные же значения давления на кустовых площадках. </a:t>
            </a:r>
          </a:p>
          <a:p>
            <a:endParaRPr lang="ru-RU" sz="2000" dirty="0"/>
          </a:p>
        </p:txBody>
      </p:sp>
      <p:pic>
        <p:nvPicPr>
          <p:cNvPr id="8" name="Рисунок 7"/>
          <p:cNvPicPr>
            <a:picLocks noChangeAspect="1"/>
          </p:cNvPicPr>
          <p:nvPr/>
        </p:nvPicPr>
        <p:blipFill>
          <a:blip r:embed="rId3"/>
          <a:stretch>
            <a:fillRect/>
          </a:stretch>
        </p:blipFill>
        <p:spPr>
          <a:xfrm>
            <a:off x="1248523" y="2172165"/>
            <a:ext cx="6215985" cy="4628076"/>
          </a:xfrm>
          <a:prstGeom prst="rect">
            <a:avLst/>
          </a:prstGeom>
        </p:spPr>
      </p:pic>
      <p:pic>
        <p:nvPicPr>
          <p:cNvPr id="9" name="Рисунок 8"/>
          <p:cNvPicPr>
            <a:picLocks noChangeAspect="1"/>
          </p:cNvPicPr>
          <p:nvPr/>
        </p:nvPicPr>
        <p:blipFill>
          <a:blip r:embed="rId4"/>
          <a:stretch>
            <a:fillRect/>
          </a:stretch>
        </p:blipFill>
        <p:spPr>
          <a:xfrm>
            <a:off x="546100" y="1901669"/>
            <a:ext cx="6008520" cy="471585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8070683" y="2358292"/>
                <a:ext cx="3628301" cy="1661993"/>
              </a:xfrm>
              <a:prstGeom prst="rect">
                <a:avLst/>
              </a:prstGeom>
              <a:noFill/>
              <a:ln>
                <a:solidFill>
                  <a:schemeClr val="accent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600" i="1" smtClean="0">
                          <a:latin typeface="Cambria Math" panose="02040503050406030204" pitchFamily="18" charset="0"/>
                        </a:rPr>
                        <m:t>𝑓</m:t>
                      </m:r>
                      <m:d>
                        <m:dPr>
                          <m:ctrlPr>
                            <a:rPr lang="pt-BR" sz="3600" i="1" smtClean="0">
                              <a:latin typeface="Cambria Math" panose="02040503050406030204" pitchFamily="18" charset="0"/>
                            </a:rPr>
                          </m:ctrlPr>
                        </m:dPr>
                        <m:e>
                          <m:r>
                            <a:rPr lang="pt-BR" sz="3600" i="1" smtClean="0">
                              <a:latin typeface="Cambria Math" panose="02040503050406030204" pitchFamily="18" charset="0"/>
                            </a:rPr>
                            <m:t>𝑥</m:t>
                          </m:r>
                        </m:e>
                      </m:d>
                      <m:r>
                        <a:rPr lang="en-US" sz="3600" b="0" i="0" smtClean="0">
                          <a:latin typeface="Cambria Math" panose="02040503050406030204" pitchFamily="18" charset="0"/>
                        </a:rPr>
                        <m:t>: </m:t>
                      </m:r>
                      <m:r>
                        <a:rPr lang="en-US" sz="3600" b="0" i="1" smtClean="0">
                          <a:latin typeface="Cambria Math" panose="02040503050406030204" pitchFamily="18" charset="0"/>
                        </a:rPr>
                        <m:t>𝑥</m:t>
                      </m:r>
                      <m:r>
                        <a:rPr lang="pt-BR" sz="3600" i="1" smtClean="0">
                          <a:latin typeface="Cambria Math" panose="02040503050406030204" pitchFamily="18" charset="0"/>
                          <a:ea typeface="Cambria Math" panose="02040503050406030204" pitchFamily="18" charset="0"/>
                        </a:rPr>
                        <m:t>→</m:t>
                      </m:r>
                      <m:sSub>
                        <m:sSubPr>
                          <m:ctrlPr>
                            <a:rPr lang="pt-BR" sz="3600" i="1" smtClean="0">
                              <a:latin typeface="Cambria Math" panose="02040503050406030204" pitchFamily="18" charset="0"/>
                              <a:ea typeface="Cambria Math" panose="02040503050406030204" pitchFamily="18" charset="0"/>
                            </a:rPr>
                          </m:ctrlPr>
                        </m:sSubPr>
                        <m:e>
                          <m:r>
                            <a:rPr lang="pt-BR"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𝑃</m:t>
                          </m:r>
                        </m:e>
                        <m:sub>
                          <m:r>
                            <m:rPr>
                              <m:sty m:val="p"/>
                            </m:rPr>
                            <a:rPr lang="el-GR" sz="3600" i="1" smtClean="0">
                              <a:latin typeface="Cambria Math" panose="02040503050406030204" pitchFamily="18" charset="0"/>
                              <a:ea typeface="Cambria Math" panose="02040503050406030204" pitchFamily="18" charset="0"/>
                            </a:rPr>
                            <m:t>Σ</m:t>
                          </m:r>
                        </m:sub>
                      </m:sSub>
                    </m:oMath>
                  </m:oMathPara>
                </a14:m>
                <a:endParaRPr lang="en-US" sz="3600" b="0" dirty="0" smtClean="0">
                  <a:ea typeface="Cambria Math" panose="02040503050406030204" pitchFamily="18" charset="0"/>
                </a:endParaRPr>
              </a:p>
              <a:p>
                <a:endParaRPr lang="en-US" sz="3600" b="0" dirty="0" smtClean="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𝑥</m:t>
                      </m:r>
                      <m:r>
                        <a:rPr lang="en-US" sz="3600" i="1">
                          <a:latin typeface="Cambria Math" panose="02040503050406030204" pitchFamily="18" charset="0"/>
                        </a:rPr>
                        <m:t>: </m:t>
                      </m:r>
                      <m:r>
                        <a:rPr lang="pt-BR" sz="3600" i="1">
                          <a:latin typeface="Cambria Math" panose="02040503050406030204" pitchFamily="18" charset="0"/>
                        </a:rPr>
                        <m:t>𝑓</m:t>
                      </m:r>
                      <m:d>
                        <m:dPr>
                          <m:ctrlPr>
                            <a:rPr lang="pt-BR" sz="3600" i="1">
                              <a:latin typeface="Cambria Math" panose="02040503050406030204" pitchFamily="18" charset="0"/>
                            </a:rPr>
                          </m:ctrlPr>
                        </m:dPr>
                        <m:e>
                          <m:r>
                            <a:rPr lang="pt-BR" sz="3600" i="1">
                              <a:latin typeface="Cambria Math" panose="02040503050406030204" pitchFamily="18" charset="0"/>
                            </a:rPr>
                            <m:t>𝑥</m:t>
                          </m:r>
                        </m:e>
                      </m:d>
                      <m:r>
                        <a:rPr lang="en-US" sz="3600" i="1">
                          <a:latin typeface="Cambria Math" panose="02040503050406030204" pitchFamily="18" charset="0"/>
                        </a:rPr>
                        <m:t> </m:t>
                      </m:r>
                      <m:r>
                        <a:rPr lang="pt-BR"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 </m:t>
                      </m:r>
                      <m:r>
                        <a:rPr lang="en-US" sz="3600" i="1">
                          <a:latin typeface="Cambria Math" panose="02040503050406030204" pitchFamily="18" charset="0"/>
                          <a:ea typeface="Cambria Math" panose="02040503050406030204" pitchFamily="18" charset="0"/>
                        </a:rPr>
                        <m:t>𝑚𝑖𝑛</m:t>
                      </m:r>
                    </m:oMath>
                  </m:oMathPara>
                </a14:m>
                <a:endParaRPr lang="ru-RU" sz="3600" dirty="0"/>
              </a:p>
            </p:txBody>
          </p:sp>
        </mc:Choice>
        <mc:Fallback xmlns="">
          <p:sp>
            <p:nvSpPr>
              <p:cNvPr id="7" name="TextBox 6"/>
              <p:cNvSpPr txBox="1">
                <a:spLocks noRot="1" noChangeAspect="1" noMove="1" noResize="1" noEditPoints="1" noAdjustHandles="1" noChangeArrowheads="1" noChangeShapeType="1" noTextEdit="1"/>
              </p:cNvSpPr>
              <p:nvPr/>
            </p:nvSpPr>
            <p:spPr>
              <a:xfrm>
                <a:off x="8070683" y="2358292"/>
                <a:ext cx="3628301" cy="1661993"/>
              </a:xfrm>
              <a:prstGeom prst="rect">
                <a:avLst/>
              </a:prstGeom>
              <a:blipFill>
                <a:blip r:embed="rId5"/>
                <a:stretch>
                  <a:fillRect/>
                </a:stretch>
              </a:blipFill>
              <a:ln>
                <a:solidFill>
                  <a:schemeClr val="accent1"/>
                </a:solidFill>
              </a:ln>
            </p:spPr>
            <p:txBody>
              <a:bodyPr/>
              <a:lstStyle/>
              <a:p>
                <a:r>
                  <a:rPr lang="ru-RU">
                    <a:noFill/>
                  </a:rPr>
                  <a:t> </a:t>
                </a:r>
              </a:p>
            </p:txBody>
          </p:sp>
        </mc:Fallback>
      </mc:AlternateContent>
    </p:spTree>
    <p:extLst>
      <p:ext uri="{BB962C8B-B14F-4D97-AF65-F5344CB8AC3E}">
        <p14:creationId xmlns:p14="http://schemas.microsoft.com/office/powerpoint/2010/main" val="123032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0EA56-9C53-4B39-958D-91A8D4B509B6}"/>
              </a:ext>
            </a:extLst>
          </p:cNvPr>
          <p:cNvSpPr txBox="1"/>
          <p:nvPr/>
        </p:nvSpPr>
        <p:spPr>
          <a:xfrm>
            <a:off x="947266" y="386342"/>
            <a:ext cx="10882312"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Метод </a:t>
            </a:r>
            <a:r>
              <a:rPr lang="en-US" sz="2800" b="1" dirty="0" smtClean="0">
                <a:latin typeface="Segoe UI" panose="020B0502040204020203" pitchFamily="34" charset="0"/>
                <a:ea typeface="Segoe UI Emoji" panose="020B0502040204020203" pitchFamily="34" charset="0"/>
                <a:cs typeface="Segoe UI" panose="020B0502040204020203" pitchFamily="34" charset="0"/>
              </a:rPr>
              <a:t>Sequential least square quadratic programming</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p:sp>
        <p:nvSpPr>
          <p:cNvPr id="5" name="Прямоугольник 4">
            <a:extLst>
              <a:ext uri="{FF2B5EF4-FFF2-40B4-BE49-F238E27FC236}">
                <a16:creationId xmlns:a16="http://schemas.microsoft.com/office/drawing/2014/main" id="{D608272A-361E-4C5B-ADF4-91D8DE19BDBD}"/>
              </a:ext>
            </a:extLst>
          </p:cNvPr>
          <p:cNvSpPr/>
          <p:nvPr/>
        </p:nvSpPr>
        <p:spPr>
          <a:xfrm>
            <a:off x="1058711" y="883231"/>
            <a:ext cx="1885315" cy="53051"/>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Рисунок 1"/>
          <p:cNvPicPr>
            <a:picLocks noChangeAspect="1"/>
          </p:cNvPicPr>
          <p:nvPr/>
        </p:nvPicPr>
        <p:blipFill>
          <a:blip r:embed="rId3"/>
          <a:stretch>
            <a:fillRect/>
          </a:stretch>
        </p:blipFill>
        <p:spPr>
          <a:xfrm>
            <a:off x="48403" y="1137432"/>
            <a:ext cx="6067425" cy="3552825"/>
          </a:xfrm>
          <a:prstGeom prst="rect">
            <a:avLst/>
          </a:prstGeom>
        </p:spPr>
      </p:pic>
      <p:pic>
        <p:nvPicPr>
          <p:cNvPr id="4" name="Рисунок 3"/>
          <p:cNvPicPr>
            <a:picLocks noChangeAspect="1"/>
          </p:cNvPicPr>
          <p:nvPr/>
        </p:nvPicPr>
        <p:blipFill>
          <a:blip r:embed="rId4"/>
          <a:stretch>
            <a:fillRect/>
          </a:stretch>
        </p:blipFill>
        <p:spPr>
          <a:xfrm>
            <a:off x="6105525" y="3086419"/>
            <a:ext cx="6086475" cy="3609975"/>
          </a:xfrm>
          <a:prstGeom prst="rect">
            <a:avLst/>
          </a:prstGeom>
        </p:spPr>
      </p:pic>
    </p:spTree>
    <p:extLst>
      <p:ext uri="{BB962C8B-B14F-4D97-AF65-F5344CB8AC3E}">
        <p14:creationId xmlns:p14="http://schemas.microsoft.com/office/powerpoint/2010/main" val="9579092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stretch>
            <a:fillRect/>
          </a:stretch>
        </p:blipFill>
        <p:spPr>
          <a:xfrm>
            <a:off x="665018" y="1013526"/>
            <a:ext cx="11250693" cy="5632522"/>
          </a:xfrm>
          <a:prstGeom prst="rect">
            <a:avLst/>
          </a:prstGeom>
        </p:spPr>
      </p:pic>
      <p:sp>
        <p:nvSpPr>
          <p:cNvPr id="26" name="Прямоугольник 25">
            <a:extLst>
              <a:ext uri="{FF2B5EF4-FFF2-40B4-BE49-F238E27FC236}">
                <a16:creationId xmlns:a16="http://schemas.microsoft.com/office/drawing/2014/main" id="{D608272A-361E-4C5B-ADF4-91D8DE19BDBD}"/>
              </a:ext>
            </a:extLst>
          </p:cNvPr>
          <p:cNvSpPr/>
          <p:nvPr/>
        </p:nvSpPr>
        <p:spPr>
          <a:xfrm>
            <a:off x="1058711" y="883231"/>
            <a:ext cx="1910961" cy="53780"/>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26" name="Picture 2" descr="Scikit learn logo small.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9809" y="1189287"/>
            <a:ext cx="2095500" cy="1123950"/>
          </a:xfrm>
          <a:prstGeom prst="rect">
            <a:avLst/>
          </a:prstGeom>
          <a:noFill/>
          <a:extLst>
            <a:ext uri="{909E8E84-426E-40DD-AFC4-6F175D3DCCD1}">
              <a14:hiddenFill xmlns:a14="http://schemas.microsoft.com/office/drawing/2010/main">
                <a:solidFill>
                  <a:srgbClr val="FFFFFF"/>
                </a:solidFill>
              </a14:hiddenFill>
            </a:ext>
          </a:extLst>
        </p:spPr>
      </p:pic>
      <p:sp>
        <p:nvSpPr>
          <p:cNvPr id="4" name="Скругленный прямоугольник 3"/>
          <p:cNvSpPr/>
          <p:nvPr/>
        </p:nvSpPr>
        <p:spPr>
          <a:xfrm>
            <a:off x="4876799" y="991079"/>
            <a:ext cx="559199" cy="5677416"/>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Скругленный прямоугольник 8"/>
          <p:cNvSpPr/>
          <p:nvPr/>
        </p:nvSpPr>
        <p:spPr>
          <a:xfrm>
            <a:off x="3745153" y="991079"/>
            <a:ext cx="201811" cy="5677416"/>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Скругленный прямоугольник 9"/>
          <p:cNvSpPr/>
          <p:nvPr/>
        </p:nvSpPr>
        <p:spPr>
          <a:xfrm>
            <a:off x="5791666" y="991079"/>
            <a:ext cx="352606" cy="5677416"/>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Скругленный прямоугольник 10"/>
          <p:cNvSpPr/>
          <p:nvPr/>
        </p:nvSpPr>
        <p:spPr>
          <a:xfrm>
            <a:off x="6439684" y="991079"/>
            <a:ext cx="201811" cy="5677416"/>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Скругленный прямоугольник 11"/>
          <p:cNvSpPr/>
          <p:nvPr/>
        </p:nvSpPr>
        <p:spPr>
          <a:xfrm>
            <a:off x="7276478" y="991079"/>
            <a:ext cx="201811" cy="5677416"/>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Скругленный прямоугольник 12"/>
          <p:cNvSpPr/>
          <p:nvPr/>
        </p:nvSpPr>
        <p:spPr>
          <a:xfrm>
            <a:off x="7615130" y="991079"/>
            <a:ext cx="201811" cy="5677416"/>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TextBox 13">
            <a:extLst>
              <a:ext uri="{FF2B5EF4-FFF2-40B4-BE49-F238E27FC236}">
                <a16:creationId xmlns:a16="http://schemas.microsoft.com/office/drawing/2014/main" id="{E760EA56-9C53-4B39-958D-91A8D4B509B6}"/>
              </a:ext>
            </a:extLst>
          </p:cNvPr>
          <p:cNvSpPr txBox="1"/>
          <p:nvPr/>
        </p:nvSpPr>
        <p:spPr>
          <a:xfrm>
            <a:off x="546100" y="368955"/>
            <a:ext cx="11283478"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Как применять метод?</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0297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0EA56-9C53-4B39-958D-91A8D4B509B6}"/>
              </a:ext>
            </a:extLst>
          </p:cNvPr>
          <p:cNvSpPr txBox="1"/>
          <p:nvPr/>
        </p:nvSpPr>
        <p:spPr>
          <a:xfrm>
            <a:off x="947266" y="386342"/>
            <a:ext cx="10882312"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Методы </a:t>
            </a:r>
            <a:r>
              <a:rPr lang="en-US" sz="2800" b="1" dirty="0" err="1" smtClean="0">
                <a:latin typeface="Segoe UI" panose="020B0502040204020203" pitchFamily="34" charset="0"/>
                <a:ea typeface="Segoe UI Emoji" panose="020B0502040204020203" pitchFamily="34" charset="0"/>
                <a:cs typeface="Segoe UI" panose="020B0502040204020203" pitchFamily="34" charset="0"/>
              </a:rPr>
              <a:t>Nelder</a:t>
            </a:r>
            <a:r>
              <a:rPr lang="en-US" sz="2800" b="1" dirty="0" smtClean="0">
                <a:latin typeface="Segoe UI" panose="020B0502040204020203" pitchFamily="34" charset="0"/>
                <a:ea typeface="Segoe UI Emoji" panose="020B0502040204020203" pitchFamily="34" charset="0"/>
                <a:cs typeface="Segoe UI" panose="020B0502040204020203" pitchFamily="34" charset="0"/>
              </a:rPr>
              <a:t>-Mead </a:t>
            </a:r>
            <a:r>
              <a:rPr lang="ru-RU" sz="2800" b="1" dirty="0" smtClean="0">
                <a:latin typeface="Segoe UI" panose="020B0502040204020203" pitchFamily="34" charset="0"/>
                <a:ea typeface="Segoe UI Emoji" panose="020B0502040204020203" pitchFamily="34" charset="0"/>
                <a:cs typeface="Segoe UI" panose="020B0502040204020203" pitchFamily="34" charset="0"/>
              </a:rPr>
              <a:t>и </a:t>
            </a:r>
            <a:r>
              <a:rPr lang="en-US" sz="2800" b="1" dirty="0" smtClean="0">
                <a:latin typeface="Segoe UI" panose="020B0502040204020203" pitchFamily="34" charset="0"/>
                <a:ea typeface="Segoe UI Emoji" panose="020B0502040204020203" pitchFamily="34" charset="0"/>
                <a:cs typeface="Segoe UI" panose="020B0502040204020203" pitchFamily="34" charset="0"/>
              </a:rPr>
              <a:t>BFGS</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p:sp>
        <p:nvSpPr>
          <p:cNvPr id="5" name="Прямоугольник 4">
            <a:extLst>
              <a:ext uri="{FF2B5EF4-FFF2-40B4-BE49-F238E27FC236}">
                <a16:creationId xmlns:a16="http://schemas.microsoft.com/office/drawing/2014/main" id="{D608272A-361E-4C5B-ADF4-91D8DE19BDBD}"/>
              </a:ext>
            </a:extLst>
          </p:cNvPr>
          <p:cNvSpPr/>
          <p:nvPr/>
        </p:nvSpPr>
        <p:spPr>
          <a:xfrm>
            <a:off x="1058711" y="883231"/>
            <a:ext cx="1885315" cy="53051"/>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 name="Рисунок 5"/>
          <p:cNvPicPr>
            <a:picLocks noChangeAspect="1"/>
          </p:cNvPicPr>
          <p:nvPr/>
        </p:nvPicPr>
        <p:blipFill>
          <a:blip r:embed="rId3"/>
          <a:stretch>
            <a:fillRect/>
          </a:stretch>
        </p:blipFill>
        <p:spPr>
          <a:xfrm>
            <a:off x="0" y="936282"/>
            <a:ext cx="6102321" cy="3381828"/>
          </a:xfrm>
          <a:prstGeom prst="rect">
            <a:avLst/>
          </a:prstGeom>
        </p:spPr>
      </p:pic>
      <p:pic>
        <p:nvPicPr>
          <p:cNvPr id="7" name="Рисунок 6"/>
          <p:cNvPicPr>
            <a:picLocks noChangeAspect="1"/>
          </p:cNvPicPr>
          <p:nvPr/>
        </p:nvPicPr>
        <p:blipFill>
          <a:blip r:embed="rId4"/>
          <a:stretch>
            <a:fillRect/>
          </a:stretch>
        </p:blipFill>
        <p:spPr>
          <a:xfrm>
            <a:off x="6102321" y="936282"/>
            <a:ext cx="6048488" cy="3351995"/>
          </a:xfrm>
          <a:prstGeom prst="rect">
            <a:avLst/>
          </a:prstGeom>
        </p:spPr>
      </p:pic>
      <p:pic>
        <p:nvPicPr>
          <p:cNvPr id="9" name="Рисунок 8"/>
          <p:cNvPicPr>
            <a:picLocks noChangeAspect="1"/>
          </p:cNvPicPr>
          <p:nvPr/>
        </p:nvPicPr>
        <p:blipFill>
          <a:blip r:embed="rId5"/>
          <a:stretch>
            <a:fillRect/>
          </a:stretch>
        </p:blipFill>
        <p:spPr>
          <a:xfrm>
            <a:off x="6102321" y="4114562"/>
            <a:ext cx="5727257" cy="2743438"/>
          </a:xfrm>
          <a:prstGeom prst="rect">
            <a:avLst/>
          </a:prstGeom>
        </p:spPr>
      </p:pic>
    </p:spTree>
    <p:extLst>
      <p:ext uri="{BB962C8B-B14F-4D97-AF65-F5344CB8AC3E}">
        <p14:creationId xmlns:p14="http://schemas.microsoft.com/office/powerpoint/2010/main" val="38126281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0EA56-9C53-4B39-958D-91A8D4B509B6}"/>
              </a:ext>
            </a:extLst>
          </p:cNvPr>
          <p:cNvSpPr txBox="1"/>
          <p:nvPr/>
        </p:nvSpPr>
        <p:spPr>
          <a:xfrm>
            <a:off x="546100" y="368955"/>
            <a:ext cx="11283478"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Выводы</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p:sp>
        <p:nvSpPr>
          <p:cNvPr id="19" name="Прямоугольник 18">
            <a:extLst>
              <a:ext uri="{FF2B5EF4-FFF2-40B4-BE49-F238E27FC236}">
                <a16:creationId xmlns:a16="http://schemas.microsoft.com/office/drawing/2014/main" id="{D608272A-361E-4C5B-ADF4-91D8DE19BDBD}"/>
              </a:ext>
            </a:extLst>
          </p:cNvPr>
          <p:cNvSpPr/>
          <p:nvPr/>
        </p:nvSpPr>
        <p:spPr>
          <a:xfrm>
            <a:off x="1058711" y="883231"/>
            <a:ext cx="1885315" cy="53051"/>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TextBox 19">
            <a:extLst>
              <a:ext uri="{FF2B5EF4-FFF2-40B4-BE49-F238E27FC236}">
                <a16:creationId xmlns:a16="http://schemas.microsoft.com/office/drawing/2014/main" id="{E760EA56-9C53-4B39-958D-91A8D4B509B6}"/>
              </a:ext>
            </a:extLst>
          </p:cNvPr>
          <p:cNvSpPr txBox="1"/>
          <p:nvPr/>
        </p:nvSpPr>
        <p:spPr>
          <a:xfrm>
            <a:off x="546100" y="1406451"/>
            <a:ext cx="11283478" cy="4093428"/>
          </a:xfrm>
          <a:prstGeom prst="rect">
            <a:avLst/>
          </a:prstGeom>
          <a:noFill/>
        </p:spPr>
        <p:txBody>
          <a:bodyPr wrap="square" rtlCol="0">
            <a:spAutoFit/>
          </a:bodyPr>
          <a:lstStyle/>
          <a:p>
            <a:pPr marL="457200" indent="-457200">
              <a:buFont typeface="+mj-lt"/>
              <a:buAutoNum type="arabicPeriod"/>
            </a:pPr>
            <a:r>
              <a:rPr lang="ru-RU" sz="2400" dirty="0" smtClean="0">
                <a:latin typeface="Segoe UI" panose="020B0502040204020203" pitchFamily="34" charset="0"/>
                <a:ea typeface="Segoe UI Emoji" panose="020B0502040204020203" pitchFamily="34" charset="0"/>
                <a:cs typeface="Segoe UI" panose="020B0502040204020203" pitchFamily="34" charset="0"/>
              </a:rPr>
              <a:t>Адаптация может быть поручена оптимизатору.</a:t>
            </a:r>
          </a:p>
          <a:p>
            <a:pPr marL="457200" indent="-457200">
              <a:buFont typeface="+mj-lt"/>
              <a:buAutoNum type="arabicPeriod"/>
            </a:pPr>
            <a:endParaRPr lang="ru-RU" sz="2400" dirty="0" smtClean="0">
              <a:latin typeface="Segoe UI" panose="020B0502040204020203" pitchFamily="34" charset="0"/>
              <a:ea typeface="Segoe UI Emoji" panose="020B0502040204020203" pitchFamily="34" charset="0"/>
              <a:cs typeface="Segoe UI" panose="020B0502040204020203" pitchFamily="34" charset="0"/>
            </a:endParaRPr>
          </a:p>
          <a:p>
            <a:pPr marL="457200" indent="-457200">
              <a:buFont typeface="+mj-lt"/>
              <a:buAutoNum type="arabicPeriod"/>
            </a:pPr>
            <a:r>
              <a:rPr lang="ru-RU" sz="2400" dirty="0">
                <a:latin typeface="Segoe UI" panose="020B0502040204020203" pitchFamily="34" charset="0"/>
                <a:ea typeface="Segoe UI Emoji" panose="020B0502040204020203" pitchFamily="34" charset="0"/>
                <a:cs typeface="Segoe UI" panose="020B0502040204020203" pitchFamily="34" charset="0"/>
              </a:rPr>
              <a:t>К применению рекомендуется метод </a:t>
            </a:r>
            <a:r>
              <a:rPr lang="en-US" sz="2400" dirty="0" err="1">
                <a:latin typeface="Segoe UI" panose="020B0502040204020203" pitchFamily="34" charset="0"/>
                <a:ea typeface="Segoe UI Emoji" panose="020B0502040204020203" pitchFamily="34" charset="0"/>
                <a:cs typeface="Segoe UI" panose="020B0502040204020203" pitchFamily="34" charset="0"/>
              </a:rPr>
              <a:t>Nelder</a:t>
            </a:r>
            <a:r>
              <a:rPr lang="en-US" sz="2400" dirty="0">
                <a:latin typeface="Segoe UI" panose="020B0502040204020203" pitchFamily="34" charset="0"/>
                <a:ea typeface="Segoe UI Emoji" panose="020B0502040204020203" pitchFamily="34" charset="0"/>
                <a:cs typeface="Segoe UI" panose="020B0502040204020203" pitchFamily="34" charset="0"/>
              </a:rPr>
              <a:t>-Mead. </a:t>
            </a:r>
            <a:r>
              <a:rPr lang="ru-RU" dirty="0" smtClean="0">
                <a:latin typeface="Segoe UI" panose="020B0502040204020203" pitchFamily="34" charset="0"/>
                <a:ea typeface="Segoe UI Emoji" panose="020B0502040204020203" pitchFamily="34" charset="0"/>
                <a:cs typeface="Segoe UI" panose="020B0502040204020203" pitchFamily="34" charset="0"/>
              </a:rPr>
              <a:t>Применение </a:t>
            </a:r>
            <a:r>
              <a:rPr lang="ru-RU" dirty="0">
                <a:latin typeface="Segoe UI" panose="020B0502040204020203" pitchFamily="34" charset="0"/>
                <a:ea typeface="Segoe UI Emoji" panose="020B0502040204020203" pitchFamily="34" charset="0"/>
                <a:cs typeface="Segoe UI" panose="020B0502040204020203" pitchFamily="34" charset="0"/>
              </a:rPr>
              <a:t>других методов было бы более эффективно при уточнении их параметров.</a:t>
            </a:r>
            <a:r>
              <a:rPr lang="ru-RU" sz="2400" dirty="0">
                <a:latin typeface="Segoe UI" panose="020B0502040204020203" pitchFamily="34" charset="0"/>
                <a:ea typeface="Segoe UI Emoji" panose="020B0502040204020203" pitchFamily="34" charset="0"/>
                <a:cs typeface="Segoe UI" panose="020B0502040204020203" pitchFamily="34" charset="0"/>
              </a:rPr>
              <a:t> </a:t>
            </a:r>
            <a:endParaRPr lang="ru-RU" sz="2400" dirty="0" smtClean="0">
              <a:latin typeface="Segoe UI" panose="020B0502040204020203" pitchFamily="34" charset="0"/>
              <a:ea typeface="Segoe UI Emoji" panose="020B0502040204020203" pitchFamily="34" charset="0"/>
              <a:cs typeface="Segoe UI" panose="020B0502040204020203" pitchFamily="34" charset="0"/>
            </a:endParaRPr>
          </a:p>
          <a:p>
            <a:pPr marL="457200" indent="-457200">
              <a:buFont typeface="+mj-lt"/>
              <a:buAutoNum type="arabicPeriod"/>
            </a:pPr>
            <a:endParaRPr lang="ru-RU" sz="2400" dirty="0">
              <a:latin typeface="Segoe UI" panose="020B0502040204020203" pitchFamily="34" charset="0"/>
              <a:ea typeface="Segoe UI Emoji" panose="020B0502040204020203" pitchFamily="34" charset="0"/>
              <a:cs typeface="Segoe UI" panose="020B0502040204020203" pitchFamily="34" charset="0"/>
            </a:endParaRPr>
          </a:p>
          <a:p>
            <a:pPr marL="457200" indent="-457200">
              <a:buFont typeface="+mj-lt"/>
              <a:buAutoNum type="arabicPeriod"/>
            </a:pPr>
            <a:r>
              <a:rPr lang="ru-RU" sz="2400" dirty="0">
                <a:latin typeface="Segoe UI" panose="020B0502040204020203" pitchFamily="34" charset="0"/>
                <a:ea typeface="Segoe UI Emoji" panose="020B0502040204020203" pitchFamily="34" charset="0"/>
                <a:cs typeface="Segoe UI" panose="020B0502040204020203" pitchFamily="34" charset="0"/>
              </a:rPr>
              <a:t>Для применения метода требуется подготовить исходные </a:t>
            </a:r>
            <a:r>
              <a:rPr lang="ru-RU" sz="2400" dirty="0" smtClean="0">
                <a:latin typeface="Segoe UI" panose="020B0502040204020203" pitchFamily="34" charset="0"/>
                <a:ea typeface="Segoe UI Emoji" panose="020B0502040204020203" pitchFamily="34" charset="0"/>
                <a:cs typeface="Segoe UI" panose="020B0502040204020203" pitchFamily="34" charset="0"/>
              </a:rPr>
              <a:t>данные (</a:t>
            </a:r>
            <a:r>
              <a:rPr lang="ru-RU" dirty="0" smtClean="0">
                <a:latin typeface="Segoe UI" panose="020B0502040204020203" pitchFamily="34" charset="0"/>
                <a:ea typeface="Segoe UI Emoji" panose="020B0502040204020203" pitchFamily="34" charset="0"/>
                <a:cs typeface="Segoe UI" panose="020B0502040204020203" pitchFamily="34" charset="0"/>
              </a:rPr>
              <a:t>получить </a:t>
            </a:r>
            <a:r>
              <a:rPr lang="ru-RU" dirty="0">
                <a:latin typeface="Segoe UI" panose="020B0502040204020203" pitchFamily="34" charset="0"/>
                <a:ea typeface="Segoe UI Emoji" panose="020B0502040204020203" pitchFamily="34" charset="0"/>
                <a:cs typeface="Segoe UI" panose="020B0502040204020203" pitchFamily="34" charset="0"/>
              </a:rPr>
              <a:t>список кустов, сопоставить его с </a:t>
            </a:r>
            <a:r>
              <a:rPr lang="ru-RU" dirty="0" err="1">
                <a:latin typeface="Segoe UI" panose="020B0502040204020203" pitchFamily="34" charset="0"/>
                <a:ea typeface="Segoe UI Emoji" panose="020B0502040204020203" pitchFamily="34" charset="0"/>
                <a:cs typeface="Segoe UI" panose="020B0502040204020203" pitchFamily="34" charset="0"/>
              </a:rPr>
              <a:t>техрежимом</a:t>
            </a:r>
            <a:r>
              <a:rPr lang="ru-RU" dirty="0">
                <a:latin typeface="Segoe UI" panose="020B0502040204020203" pitchFamily="34" charset="0"/>
                <a:ea typeface="Segoe UI Emoji" panose="020B0502040204020203" pitchFamily="34" charset="0"/>
                <a:cs typeface="Segoe UI" panose="020B0502040204020203" pitchFamily="34" charset="0"/>
              </a:rPr>
              <a:t> или иным источником, определить, которое из возможных давлений на скважинах использовать и </a:t>
            </a:r>
            <a:r>
              <a:rPr lang="ru-RU" dirty="0" smtClean="0">
                <a:latin typeface="Segoe UI" panose="020B0502040204020203" pitchFamily="34" charset="0"/>
                <a:ea typeface="Segoe UI Emoji" panose="020B0502040204020203" pitchFamily="34" charset="0"/>
                <a:cs typeface="Segoe UI" panose="020B0502040204020203" pitchFamily="34" charset="0"/>
              </a:rPr>
              <a:t>т.д.</a:t>
            </a:r>
            <a:r>
              <a:rPr lang="ru-RU" sz="2400" dirty="0" smtClean="0">
                <a:latin typeface="Segoe UI" panose="020B0502040204020203" pitchFamily="34" charset="0"/>
                <a:ea typeface="Segoe UI Emoji" panose="020B0502040204020203" pitchFamily="34" charset="0"/>
                <a:cs typeface="Segoe UI" panose="020B0502040204020203" pitchFamily="34" charset="0"/>
              </a:rPr>
              <a:t>). </a:t>
            </a:r>
          </a:p>
          <a:p>
            <a:pPr marL="457200" indent="-457200">
              <a:buFont typeface="+mj-lt"/>
              <a:buAutoNum type="arabicPeriod"/>
            </a:pPr>
            <a:endParaRPr lang="ru-RU" sz="2400" dirty="0">
              <a:latin typeface="Segoe UI" panose="020B0502040204020203" pitchFamily="34" charset="0"/>
              <a:ea typeface="Segoe UI Emoji" panose="020B0502040204020203" pitchFamily="34" charset="0"/>
              <a:cs typeface="Segoe UI" panose="020B0502040204020203" pitchFamily="34" charset="0"/>
            </a:endParaRPr>
          </a:p>
          <a:p>
            <a:pPr marL="457200" indent="-457200">
              <a:buFont typeface="+mj-lt"/>
              <a:buAutoNum type="arabicPeriod"/>
            </a:pPr>
            <a:r>
              <a:rPr lang="ru-RU" sz="2400" dirty="0">
                <a:latin typeface="Segoe UI" panose="020B0502040204020203" pitchFamily="34" charset="0"/>
                <a:ea typeface="Segoe UI Emoji" panose="020B0502040204020203" pitchFamily="34" charset="0"/>
                <a:cs typeface="Segoe UI" panose="020B0502040204020203" pitchFamily="34" charset="0"/>
              </a:rPr>
              <a:t>Описанный подход позволяет специалисту, поручив машине рутину, уделить рабочее время задачам более высокого уровня. </a:t>
            </a:r>
            <a:endParaRPr lang="ru-RU" sz="2400" dirty="0" smtClean="0">
              <a:latin typeface="Segoe UI" panose="020B0502040204020203" pitchFamily="34" charset="0"/>
              <a:ea typeface="Segoe UI Emoj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25621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F0EE8760-967E-4E26-903B-82A47F95142F}"/>
              </a:ext>
            </a:extLst>
          </p:cNvPr>
          <p:cNvSpPr/>
          <p:nvPr/>
        </p:nvSpPr>
        <p:spPr>
          <a:xfrm>
            <a:off x="0" y="0"/>
            <a:ext cx="5377758" cy="6858000"/>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Прямоугольник 1">
            <a:extLst>
              <a:ext uri="{FF2B5EF4-FFF2-40B4-BE49-F238E27FC236}">
                <a16:creationId xmlns:a16="http://schemas.microsoft.com/office/drawing/2014/main" id="{D5373E3A-7A8B-48E8-A59B-0EF873C54F4F}"/>
              </a:ext>
            </a:extLst>
          </p:cNvPr>
          <p:cNvSpPr/>
          <p:nvPr/>
        </p:nvSpPr>
        <p:spPr>
          <a:xfrm>
            <a:off x="5377758" y="0"/>
            <a:ext cx="68142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TextBox 7"/>
          <p:cNvSpPr txBox="1"/>
          <p:nvPr/>
        </p:nvSpPr>
        <p:spPr>
          <a:xfrm>
            <a:off x="5168765" y="2649980"/>
            <a:ext cx="7023235" cy="584775"/>
          </a:xfrm>
          <a:prstGeom prst="rect">
            <a:avLst/>
          </a:prstGeom>
          <a:noFill/>
        </p:spPr>
        <p:txBody>
          <a:bodyPr wrap="square" rtlCol="0">
            <a:spAutoFit/>
          </a:bodyPr>
          <a:lstStyle/>
          <a:p>
            <a:pPr algn="ctr"/>
            <a:r>
              <a:rPr lang="ru-RU" sz="3200" b="1" dirty="0" smtClean="0">
                <a:solidFill>
                  <a:srgbClr val="221E20"/>
                </a:solidFill>
                <a:latin typeface="Segoe UI Black" panose="020B0A02040204020203" pitchFamily="34" charset="0"/>
                <a:ea typeface="Segoe UI Black" panose="020B0A02040204020203" pitchFamily="34" charset="0"/>
              </a:rPr>
              <a:t>ДОПОЛНИТЕЛЬНЫЕ СЛАЙДЫ</a:t>
            </a:r>
          </a:p>
        </p:txBody>
      </p:sp>
      <p:pic>
        <p:nvPicPr>
          <p:cNvPr id="11" name="Рисунок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4129" y="2649980"/>
            <a:ext cx="1301749" cy="862056"/>
          </a:xfrm>
          <a:prstGeom prst="rect">
            <a:avLst/>
          </a:prstGeom>
        </p:spPr>
      </p:pic>
    </p:spTree>
    <p:extLst>
      <p:ext uri="{BB962C8B-B14F-4D97-AF65-F5344CB8AC3E}">
        <p14:creationId xmlns:p14="http://schemas.microsoft.com/office/powerpoint/2010/main" val="35608515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0EA56-9C53-4B39-958D-91A8D4B509B6}"/>
              </a:ext>
            </a:extLst>
          </p:cNvPr>
          <p:cNvSpPr txBox="1"/>
          <p:nvPr/>
        </p:nvSpPr>
        <p:spPr>
          <a:xfrm>
            <a:off x="546100" y="368955"/>
            <a:ext cx="11283478" cy="954107"/>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Зависимости изменения давления на кусте </a:t>
            </a:r>
          </a:p>
          <a:p>
            <a:r>
              <a:rPr lang="ru-RU" sz="2800" b="1" dirty="0" smtClean="0">
                <a:latin typeface="Segoe UI" panose="020B0502040204020203" pitchFamily="34" charset="0"/>
                <a:ea typeface="Segoe UI Emoji" panose="020B0502040204020203" pitchFamily="34" charset="0"/>
                <a:cs typeface="Segoe UI" panose="020B0502040204020203" pitchFamily="34" charset="0"/>
              </a:rPr>
              <a:t>от параметров</a:t>
            </a:r>
            <a:r>
              <a:rPr lang="en-US" sz="2800" b="1" dirty="0" smtClean="0">
                <a:latin typeface="Segoe UI" panose="020B0502040204020203" pitchFamily="34" charset="0"/>
                <a:ea typeface="Segoe UI Emoji" panose="020B0502040204020203" pitchFamily="34" charset="0"/>
                <a:cs typeface="Segoe UI" panose="020B0502040204020203" pitchFamily="34" charset="0"/>
              </a:rPr>
              <a:t> </a:t>
            </a:r>
            <a:r>
              <a:rPr lang="ru-RU" sz="2800" b="1" dirty="0" smtClean="0">
                <a:latin typeface="Segoe UI" panose="020B0502040204020203" pitchFamily="34" charset="0"/>
                <a:ea typeface="Segoe UI Emoji" panose="020B0502040204020203" pitchFamily="34" charset="0"/>
                <a:cs typeface="Segoe UI" panose="020B0502040204020203" pitchFamily="34" charset="0"/>
              </a:rPr>
              <a:t>отдельных труб</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p:sp>
        <p:nvSpPr>
          <p:cNvPr id="19" name="Прямоугольник 18">
            <a:extLst>
              <a:ext uri="{FF2B5EF4-FFF2-40B4-BE49-F238E27FC236}">
                <a16:creationId xmlns:a16="http://schemas.microsoft.com/office/drawing/2014/main" id="{D608272A-361E-4C5B-ADF4-91D8DE19BDBD}"/>
              </a:ext>
            </a:extLst>
          </p:cNvPr>
          <p:cNvSpPr/>
          <p:nvPr/>
        </p:nvSpPr>
        <p:spPr>
          <a:xfrm>
            <a:off x="1058711" y="883231"/>
            <a:ext cx="1885315" cy="53051"/>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Рисунок 1"/>
          <p:cNvPicPr>
            <a:picLocks noChangeAspect="1"/>
          </p:cNvPicPr>
          <p:nvPr/>
        </p:nvPicPr>
        <p:blipFill>
          <a:blip r:embed="rId2"/>
          <a:stretch>
            <a:fillRect/>
          </a:stretch>
        </p:blipFill>
        <p:spPr>
          <a:xfrm>
            <a:off x="2307102" y="1323062"/>
            <a:ext cx="6751250" cy="4799468"/>
          </a:xfrm>
          <a:prstGeom prst="rect">
            <a:avLst/>
          </a:prstGeom>
        </p:spPr>
      </p:pic>
    </p:spTree>
    <p:extLst>
      <p:ext uri="{BB962C8B-B14F-4D97-AF65-F5344CB8AC3E}">
        <p14:creationId xmlns:p14="http://schemas.microsoft.com/office/powerpoint/2010/main" val="8955019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0EA56-9C53-4B39-958D-91A8D4B509B6}"/>
              </a:ext>
            </a:extLst>
          </p:cNvPr>
          <p:cNvSpPr txBox="1"/>
          <p:nvPr/>
        </p:nvSpPr>
        <p:spPr>
          <a:xfrm>
            <a:off x="546100" y="368955"/>
            <a:ext cx="11283478"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Описание пакета </a:t>
            </a:r>
            <a:r>
              <a:rPr lang="en-US" sz="2800" b="1" dirty="0" err="1" smtClean="0">
                <a:latin typeface="Segoe UI" panose="020B0502040204020203" pitchFamily="34" charset="0"/>
                <a:ea typeface="Segoe UI Emoji" panose="020B0502040204020203" pitchFamily="34" charset="0"/>
                <a:cs typeface="Segoe UI" panose="020B0502040204020203" pitchFamily="34" charset="0"/>
              </a:rPr>
              <a:t>scipy</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p:sp>
        <p:nvSpPr>
          <p:cNvPr id="19" name="Прямоугольник 18">
            <a:extLst>
              <a:ext uri="{FF2B5EF4-FFF2-40B4-BE49-F238E27FC236}">
                <a16:creationId xmlns:a16="http://schemas.microsoft.com/office/drawing/2014/main" id="{D608272A-361E-4C5B-ADF4-91D8DE19BDBD}"/>
              </a:ext>
            </a:extLst>
          </p:cNvPr>
          <p:cNvSpPr/>
          <p:nvPr/>
        </p:nvSpPr>
        <p:spPr>
          <a:xfrm>
            <a:off x="1058711" y="883231"/>
            <a:ext cx="1885315" cy="53051"/>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TextBox 3"/>
          <p:cNvSpPr txBox="1"/>
          <p:nvPr/>
        </p:nvSpPr>
        <p:spPr>
          <a:xfrm>
            <a:off x="546099" y="1477108"/>
            <a:ext cx="9174675" cy="369332"/>
          </a:xfrm>
          <a:prstGeom prst="rect">
            <a:avLst/>
          </a:prstGeom>
          <a:noFill/>
        </p:spPr>
        <p:txBody>
          <a:bodyPr wrap="square" rtlCol="0">
            <a:spAutoFit/>
          </a:bodyPr>
          <a:lstStyle/>
          <a:p>
            <a:r>
              <a:rPr lang="en-US" dirty="0">
                <a:hlinkClick r:id="rId3"/>
              </a:rPr>
              <a:t>https://</a:t>
            </a:r>
            <a:r>
              <a:rPr lang="en-US" dirty="0" smtClean="0">
                <a:hlinkClick r:id="rId3"/>
              </a:rPr>
              <a:t>docs.scipy.org/doc/scipy/reference/generated/scipy.optimize.minimize.html</a:t>
            </a:r>
            <a:r>
              <a:rPr lang="en-US" dirty="0" smtClean="0"/>
              <a:t> </a:t>
            </a:r>
            <a:endParaRPr lang="ru-RU" dirty="0"/>
          </a:p>
        </p:txBody>
      </p:sp>
      <p:sp>
        <p:nvSpPr>
          <p:cNvPr id="5" name="TextBox 4"/>
          <p:cNvSpPr txBox="1"/>
          <p:nvPr/>
        </p:nvSpPr>
        <p:spPr>
          <a:xfrm>
            <a:off x="661182" y="2377439"/>
            <a:ext cx="4374458" cy="3970318"/>
          </a:xfrm>
          <a:prstGeom prst="rect">
            <a:avLst/>
          </a:prstGeom>
          <a:noFill/>
        </p:spPr>
        <p:txBody>
          <a:bodyPr wrap="square" rtlCol="0">
            <a:spAutoFit/>
          </a:bodyPr>
          <a:lstStyle/>
          <a:p>
            <a:r>
              <a:rPr lang="en-US" dirty="0" err="1"/>
              <a:t>scipy.optimize.minimize</a:t>
            </a:r>
            <a:r>
              <a:rPr lang="en-US" dirty="0" smtClean="0"/>
              <a:t>(</a:t>
            </a:r>
            <a:endParaRPr lang="ru-RU" dirty="0" smtClean="0"/>
          </a:p>
          <a:p>
            <a:pPr lvl="5"/>
            <a:r>
              <a:rPr lang="en-US" i="1" dirty="0" smtClean="0"/>
              <a:t>fun</a:t>
            </a:r>
            <a:r>
              <a:rPr lang="en-US" dirty="0"/>
              <a:t>, </a:t>
            </a:r>
            <a:endParaRPr lang="ru-RU" dirty="0" smtClean="0"/>
          </a:p>
          <a:p>
            <a:pPr lvl="5"/>
            <a:r>
              <a:rPr lang="en-US" i="1" dirty="0" smtClean="0"/>
              <a:t>x0</a:t>
            </a:r>
            <a:r>
              <a:rPr lang="en-US" dirty="0"/>
              <a:t>, </a:t>
            </a:r>
            <a:endParaRPr lang="ru-RU" dirty="0" smtClean="0"/>
          </a:p>
          <a:p>
            <a:pPr lvl="5"/>
            <a:r>
              <a:rPr lang="en-US" i="1" dirty="0" err="1" smtClean="0"/>
              <a:t>args</a:t>
            </a:r>
            <a:r>
              <a:rPr lang="en-US" i="1" dirty="0"/>
              <a:t>=()</a:t>
            </a:r>
            <a:r>
              <a:rPr lang="en-US" dirty="0"/>
              <a:t>, </a:t>
            </a:r>
            <a:endParaRPr lang="ru-RU" dirty="0" smtClean="0"/>
          </a:p>
          <a:p>
            <a:pPr lvl="5"/>
            <a:r>
              <a:rPr lang="en-US" i="1" dirty="0" smtClean="0"/>
              <a:t>method=None</a:t>
            </a:r>
            <a:r>
              <a:rPr lang="en-US" dirty="0"/>
              <a:t>, </a:t>
            </a:r>
            <a:endParaRPr lang="ru-RU" dirty="0" smtClean="0"/>
          </a:p>
          <a:p>
            <a:pPr lvl="5"/>
            <a:r>
              <a:rPr lang="en-US" i="1" dirty="0" err="1" smtClean="0"/>
              <a:t>jac</a:t>
            </a:r>
            <a:r>
              <a:rPr lang="en-US" i="1" dirty="0" smtClean="0"/>
              <a:t>=None</a:t>
            </a:r>
            <a:r>
              <a:rPr lang="en-US" dirty="0"/>
              <a:t>, </a:t>
            </a:r>
            <a:endParaRPr lang="ru-RU" dirty="0" smtClean="0"/>
          </a:p>
          <a:p>
            <a:pPr lvl="5"/>
            <a:r>
              <a:rPr lang="en-US" i="1" dirty="0" err="1" smtClean="0"/>
              <a:t>hess</a:t>
            </a:r>
            <a:r>
              <a:rPr lang="en-US" i="1" dirty="0" smtClean="0"/>
              <a:t>=None</a:t>
            </a:r>
            <a:r>
              <a:rPr lang="en-US" dirty="0"/>
              <a:t>, </a:t>
            </a:r>
            <a:endParaRPr lang="ru-RU" dirty="0" smtClean="0"/>
          </a:p>
          <a:p>
            <a:pPr lvl="5"/>
            <a:r>
              <a:rPr lang="en-US" i="1" dirty="0" err="1" smtClean="0"/>
              <a:t>hessp</a:t>
            </a:r>
            <a:r>
              <a:rPr lang="en-US" i="1" dirty="0" smtClean="0"/>
              <a:t>=None</a:t>
            </a:r>
            <a:r>
              <a:rPr lang="en-US" dirty="0"/>
              <a:t>, </a:t>
            </a:r>
            <a:endParaRPr lang="ru-RU" dirty="0" smtClean="0"/>
          </a:p>
          <a:p>
            <a:pPr lvl="5"/>
            <a:r>
              <a:rPr lang="en-US" i="1" dirty="0" smtClean="0"/>
              <a:t>bounds=None</a:t>
            </a:r>
            <a:r>
              <a:rPr lang="en-US" dirty="0"/>
              <a:t>, </a:t>
            </a:r>
            <a:endParaRPr lang="ru-RU" dirty="0" smtClean="0"/>
          </a:p>
          <a:p>
            <a:pPr lvl="5"/>
            <a:r>
              <a:rPr lang="en-US" i="1" dirty="0" smtClean="0"/>
              <a:t>constraints</a:t>
            </a:r>
            <a:r>
              <a:rPr lang="en-US" i="1" dirty="0"/>
              <a:t>=()</a:t>
            </a:r>
            <a:r>
              <a:rPr lang="en-US" dirty="0"/>
              <a:t>, </a:t>
            </a:r>
            <a:endParaRPr lang="ru-RU" dirty="0" smtClean="0"/>
          </a:p>
          <a:p>
            <a:pPr lvl="5"/>
            <a:r>
              <a:rPr lang="en-US" i="1" dirty="0" err="1" smtClean="0"/>
              <a:t>tol</a:t>
            </a:r>
            <a:r>
              <a:rPr lang="en-US" i="1" dirty="0" smtClean="0"/>
              <a:t>=None</a:t>
            </a:r>
            <a:r>
              <a:rPr lang="en-US" dirty="0"/>
              <a:t>, </a:t>
            </a:r>
            <a:endParaRPr lang="ru-RU" dirty="0" smtClean="0"/>
          </a:p>
          <a:p>
            <a:pPr lvl="5"/>
            <a:r>
              <a:rPr lang="en-US" i="1" dirty="0" smtClean="0"/>
              <a:t>callback=None</a:t>
            </a:r>
            <a:r>
              <a:rPr lang="en-US" dirty="0"/>
              <a:t>, </a:t>
            </a:r>
            <a:endParaRPr lang="ru-RU" dirty="0" smtClean="0"/>
          </a:p>
          <a:p>
            <a:pPr lvl="5"/>
            <a:r>
              <a:rPr lang="en-US" i="1" dirty="0" smtClean="0"/>
              <a:t>options=None</a:t>
            </a:r>
            <a:endParaRPr lang="ru-RU" i="1" dirty="0" smtClean="0"/>
          </a:p>
          <a:p>
            <a:pPr lvl="5"/>
            <a:r>
              <a:rPr lang="en-US" dirty="0" smtClean="0"/>
              <a:t>)</a:t>
            </a:r>
            <a:endParaRPr lang="ru-RU" dirty="0"/>
          </a:p>
        </p:txBody>
      </p:sp>
      <p:sp>
        <p:nvSpPr>
          <p:cNvPr id="7" name="TextBox 6"/>
          <p:cNvSpPr txBox="1"/>
          <p:nvPr/>
        </p:nvSpPr>
        <p:spPr>
          <a:xfrm>
            <a:off x="5911887" y="3078279"/>
            <a:ext cx="5405790" cy="2031325"/>
          </a:xfrm>
          <a:prstGeom prst="rect">
            <a:avLst/>
          </a:prstGeom>
          <a:noFill/>
        </p:spPr>
        <p:txBody>
          <a:bodyPr wrap="square" rtlCol="0">
            <a:spAutoFit/>
          </a:bodyPr>
          <a:lstStyle/>
          <a:p>
            <a:pPr lvl="0" eaLnBrk="0" fontAlgn="base" hangingPunct="0">
              <a:spcBef>
                <a:spcPct val="0"/>
              </a:spcBef>
              <a:spcAft>
                <a:spcPct val="0"/>
              </a:spcAft>
            </a:pPr>
            <a:r>
              <a:rPr lang="ru-RU" altLang="ru-RU" b="1" dirty="0" err="1" smtClean="0">
                <a:solidFill>
                  <a:srgbClr val="4A4A4A"/>
                </a:solidFill>
                <a:latin typeface="Open Sans"/>
              </a:rPr>
              <a:t>fun</a:t>
            </a:r>
            <a:endParaRPr lang="ru-RU" altLang="ru-RU" b="1" dirty="0" smtClean="0">
              <a:solidFill>
                <a:srgbClr val="4A4A4A"/>
              </a:solidFill>
              <a:latin typeface="Open Sans"/>
            </a:endParaRPr>
          </a:p>
          <a:p>
            <a:pPr lvl="1" indent="-457200" eaLnBrk="0" fontAlgn="base" hangingPunct="0">
              <a:spcBef>
                <a:spcPct val="0"/>
              </a:spcBef>
              <a:spcAft>
                <a:spcPct val="0"/>
              </a:spcAft>
            </a:pPr>
            <a:r>
              <a:rPr lang="ru-RU" altLang="ru-RU" dirty="0" err="1" smtClean="0">
                <a:solidFill>
                  <a:srgbClr val="4A4A4A"/>
                </a:solidFill>
                <a:latin typeface="Open Sans"/>
              </a:rPr>
              <a:t>The</a:t>
            </a:r>
            <a:r>
              <a:rPr lang="ru-RU" altLang="ru-RU" dirty="0" smtClean="0">
                <a:solidFill>
                  <a:srgbClr val="4A4A4A"/>
                </a:solidFill>
                <a:latin typeface="Open Sans"/>
              </a:rPr>
              <a:t> </a:t>
            </a:r>
            <a:r>
              <a:rPr lang="ru-RU" altLang="ru-RU" dirty="0" err="1">
                <a:solidFill>
                  <a:srgbClr val="4A4A4A"/>
                </a:solidFill>
                <a:latin typeface="Open Sans"/>
              </a:rPr>
              <a:t>objective</a:t>
            </a:r>
            <a:r>
              <a:rPr lang="ru-RU" altLang="ru-RU" dirty="0">
                <a:solidFill>
                  <a:srgbClr val="4A4A4A"/>
                </a:solidFill>
                <a:latin typeface="Open Sans"/>
              </a:rPr>
              <a:t> </a:t>
            </a:r>
            <a:r>
              <a:rPr lang="ru-RU" altLang="ru-RU" dirty="0" err="1">
                <a:solidFill>
                  <a:srgbClr val="4A4A4A"/>
                </a:solidFill>
                <a:latin typeface="Open Sans"/>
              </a:rPr>
              <a:t>function</a:t>
            </a:r>
            <a:r>
              <a:rPr lang="ru-RU" altLang="ru-RU" dirty="0">
                <a:solidFill>
                  <a:srgbClr val="4A4A4A"/>
                </a:solidFill>
                <a:latin typeface="Open Sans"/>
              </a:rPr>
              <a:t> </a:t>
            </a:r>
            <a:r>
              <a:rPr lang="ru-RU" altLang="ru-RU" dirty="0" err="1">
                <a:solidFill>
                  <a:srgbClr val="4A4A4A"/>
                </a:solidFill>
                <a:latin typeface="Open Sans"/>
              </a:rPr>
              <a:t>to</a:t>
            </a:r>
            <a:r>
              <a:rPr lang="ru-RU" altLang="ru-RU" dirty="0">
                <a:solidFill>
                  <a:srgbClr val="4A4A4A"/>
                </a:solidFill>
                <a:latin typeface="Open Sans"/>
              </a:rPr>
              <a:t> </a:t>
            </a:r>
            <a:r>
              <a:rPr lang="ru-RU" altLang="ru-RU" dirty="0" err="1">
                <a:solidFill>
                  <a:srgbClr val="4A4A4A"/>
                </a:solidFill>
                <a:latin typeface="Open Sans"/>
              </a:rPr>
              <a:t>be</a:t>
            </a:r>
            <a:r>
              <a:rPr lang="ru-RU" altLang="ru-RU" dirty="0">
                <a:solidFill>
                  <a:srgbClr val="4A4A4A"/>
                </a:solidFill>
                <a:latin typeface="Open Sans"/>
              </a:rPr>
              <a:t> </a:t>
            </a:r>
            <a:r>
              <a:rPr lang="ru-RU" altLang="ru-RU" dirty="0" err="1">
                <a:solidFill>
                  <a:srgbClr val="4A4A4A"/>
                </a:solidFill>
                <a:latin typeface="Open Sans"/>
              </a:rPr>
              <a:t>minimized</a:t>
            </a:r>
            <a:r>
              <a:rPr lang="ru-RU" altLang="ru-RU" dirty="0">
                <a:solidFill>
                  <a:srgbClr val="4A4A4A"/>
                </a:solidFill>
                <a:latin typeface="Open Sans"/>
              </a:rPr>
              <a:t>.</a:t>
            </a:r>
          </a:p>
          <a:p>
            <a:pPr lvl="1" indent="-457200" eaLnBrk="0" fontAlgn="base" hangingPunct="0">
              <a:spcBef>
                <a:spcPct val="0"/>
              </a:spcBef>
              <a:spcAft>
                <a:spcPct val="0"/>
              </a:spcAft>
            </a:pPr>
            <a:r>
              <a:rPr lang="ru-RU" altLang="ru-RU" dirty="0" err="1">
                <a:solidFill>
                  <a:srgbClr val="4A4A4A"/>
                </a:solidFill>
                <a:latin typeface="var(--pst-font-family-monospace)"/>
              </a:rPr>
              <a:t>fun</a:t>
            </a:r>
            <a:r>
              <a:rPr lang="ru-RU" altLang="ru-RU" dirty="0">
                <a:solidFill>
                  <a:srgbClr val="4A4A4A"/>
                </a:solidFill>
                <a:latin typeface="var(--pst-font-family-monospace)"/>
              </a:rPr>
              <a:t>(x, *</a:t>
            </a:r>
            <a:r>
              <a:rPr lang="ru-RU" altLang="ru-RU" dirty="0" err="1">
                <a:solidFill>
                  <a:srgbClr val="4A4A4A"/>
                </a:solidFill>
                <a:latin typeface="var(--pst-font-family-monospace)"/>
              </a:rPr>
              <a:t>args</a:t>
            </a:r>
            <a:r>
              <a:rPr lang="ru-RU" altLang="ru-RU" dirty="0">
                <a:solidFill>
                  <a:srgbClr val="4A4A4A"/>
                </a:solidFill>
                <a:latin typeface="var(--pst-font-family-monospace)"/>
              </a:rPr>
              <a:t>) </a:t>
            </a:r>
            <a:endParaRPr lang="ru-RU" altLang="ru-RU" dirty="0" smtClean="0">
              <a:solidFill>
                <a:srgbClr val="4A4A4A"/>
              </a:solidFill>
              <a:latin typeface="var(--pst-font-family-monospace)"/>
            </a:endParaRPr>
          </a:p>
          <a:p>
            <a:pPr lvl="1" indent="-457200" eaLnBrk="0" fontAlgn="base" hangingPunct="0">
              <a:spcBef>
                <a:spcPct val="0"/>
              </a:spcBef>
              <a:spcAft>
                <a:spcPct val="0"/>
              </a:spcAft>
            </a:pPr>
            <a:r>
              <a:rPr lang="ru-RU" altLang="ru-RU" dirty="0" err="1" smtClean="0">
                <a:solidFill>
                  <a:srgbClr val="4A4A4A"/>
                </a:solidFill>
                <a:latin typeface="Open Sans"/>
              </a:rPr>
              <a:t>where</a:t>
            </a:r>
            <a:r>
              <a:rPr lang="ru-RU" altLang="ru-RU" dirty="0">
                <a:solidFill>
                  <a:srgbClr val="4A4A4A"/>
                </a:solidFill>
                <a:latin typeface="Open Sans"/>
              </a:rPr>
              <a:t> </a:t>
            </a:r>
            <a:endParaRPr lang="ru-RU" altLang="ru-RU" dirty="0" smtClean="0">
              <a:solidFill>
                <a:srgbClr val="4A4A4A"/>
              </a:solidFill>
              <a:latin typeface="Open Sans"/>
            </a:endParaRPr>
          </a:p>
          <a:p>
            <a:pPr lvl="1" indent="-457200" eaLnBrk="0" fontAlgn="base" hangingPunct="0">
              <a:spcBef>
                <a:spcPct val="0"/>
              </a:spcBef>
              <a:spcAft>
                <a:spcPct val="0"/>
              </a:spcAft>
            </a:pPr>
            <a:r>
              <a:rPr lang="ru-RU" altLang="ru-RU" dirty="0" smtClean="0">
                <a:solidFill>
                  <a:srgbClr val="4A4A4A"/>
                </a:solidFill>
                <a:latin typeface="var(--pst-font-family-monospace)"/>
              </a:rPr>
              <a:t>x</a:t>
            </a:r>
            <a:r>
              <a:rPr lang="ru-RU" altLang="ru-RU" dirty="0">
                <a:solidFill>
                  <a:srgbClr val="4A4A4A"/>
                </a:solidFill>
                <a:latin typeface="Open Sans"/>
              </a:rPr>
              <a:t> </a:t>
            </a:r>
            <a:r>
              <a:rPr lang="ru-RU" altLang="ru-RU" dirty="0" err="1">
                <a:solidFill>
                  <a:srgbClr val="4A4A4A"/>
                </a:solidFill>
                <a:latin typeface="Open Sans"/>
              </a:rPr>
              <a:t>is</a:t>
            </a:r>
            <a:r>
              <a:rPr lang="ru-RU" altLang="ru-RU" dirty="0">
                <a:solidFill>
                  <a:srgbClr val="4A4A4A"/>
                </a:solidFill>
                <a:latin typeface="Open Sans"/>
              </a:rPr>
              <a:t> </a:t>
            </a:r>
            <a:r>
              <a:rPr lang="ru-RU" altLang="ru-RU" dirty="0" err="1">
                <a:solidFill>
                  <a:srgbClr val="4A4A4A"/>
                </a:solidFill>
                <a:latin typeface="Open Sans"/>
              </a:rPr>
              <a:t>an</a:t>
            </a:r>
            <a:r>
              <a:rPr lang="ru-RU" altLang="ru-RU" dirty="0">
                <a:solidFill>
                  <a:srgbClr val="4A4A4A"/>
                </a:solidFill>
                <a:latin typeface="Open Sans"/>
              </a:rPr>
              <a:t> 1-D </a:t>
            </a:r>
            <a:r>
              <a:rPr lang="ru-RU" altLang="ru-RU" dirty="0" err="1">
                <a:solidFill>
                  <a:srgbClr val="4A4A4A"/>
                </a:solidFill>
                <a:latin typeface="Open Sans"/>
              </a:rPr>
              <a:t>array</a:t>
            </a:r>
            <a:r>
              <a:rPr lang="ru-RU" altLang="ru-RU" dirty="0">
                <a:solidFill>
                  <a:srgbClr val="4A4A4A"/>
                </a:solidFill>
                <a:latin typeface="Open Sans"/>
              </a:rPr>
              <a:t> </a:t>
            </a:r>
            <a:r>
              <a:rPr lang="ru-RU" altLang="ru-RU" dirty="0" err="1">
                <a:solidFill>
                  <a:srgbClr val="4A4A4A"/>
                </a:solidFill>
                <a:latin typeface="Open Sans"/>
              </a:rPr>
              <a:t>with</a:t>
            </a:r>
            <a:r>
              <a:rPr lang="ru-RU" altLang="ru-RU" dirty="0">
                <a:solidFill>
                  <a:srgbClr val="4A4A4A"/>
                </a:solidFill>
                <a:latin typeface="Open Sans"/>
              </a:rPr>
              <a:t> </a:t>
            </a:r>
            <a:r>
              <a:rPr lang="ru-RU" altLang="ru-RU" dirty="0" err="1">
                <a:solidFill>
                  <a:srgbClr val="4A4A4A"/>
                </a:solidFill>
                <a:latin typeface="Open Sans"/>
              </a:rPr>
              <a:t>shape</a:t>
            </a:r>
            <a:r>
              <a:rPr lang="ru-RU" altLang="ru-RU" dirty="0">
                <a:solidFill>
                  <a:srgbClr val="4A4A4A"/>
                </a:solidFill>
                <a:latin typeface="Open Sans"/>
              </a:rPr>
              <a:t> (n,) </a:t>
            </a:r>
            <a:r>
              <a:rPr lang="ru-RU" altLang="ru-RU" dirty="0" err="1">
                <a:solidFill>
                  <a:srgbClr val="4A4A4A"/>
                </a:solidFill>
                <a:latin typeface="Open Sans"/>
              </a:rPr>
              <a:t>and</a:t>
            </a:r>
            <a:r>
              <a:rPr lang="ru-RU" altLang="ru-RU" dirty="0">
                <a:solidFill>
                  <a:srgbClr val="4A4A4A"/>
                </a:solidFill>
                <a:latin typeface="Open Sans"/>
              </a:rPr>
              <a:t> </a:t>
            </a:r>
            <a:endParaRPr lang="ru-RU" altLang="ru-RU" dirty="0" smtClean="0">
              <a:solidFill>
                <a:srgbClr val="4A4A4A"/>
              </a:solidFill>
              <a:latin typeface="Open Sans"/>
            </a:endParaRPr>
          </a:p>
          <a:p>
            <a:pPr lvl="1" indent="-457200" eaLnBrk="0" fontAlgn="base" hangingPunct="0">
              <a:spcBef>
                <a:spcPct val="0"/>
              </a:spcBef>
              <a:spcAft>
                <a:spcPct val="0"/>
              </a:spcAft>
            </a:pPr>
            <a:r>
              <a:rPr lang="ru-RU" altLang="ru-RU" dirty="0" err="1" smtClean="0">
                <a:solidFill>
                  <a:srgbClr val="4A4A4A"/>
                </a:solidFill>
                <a:latin typeface="var(--pst-font-family-monospace)"/>
              </a:rPr>
              <a:t>args</a:t>
            </a:r>
            <a:r>
              <a:rPr lang="ru-RU" altLang="ru-RU" dirty="0">
                <a:solidFill>
                  <a:srgbClr val="4A4A4A"/>
                </a:solidFill>
                <a:latin typeface="Open Sans"/>
              </a:rPr>
              <a:t> </a:t>
            </a:r>
            <a:r>
              <a:rPr lang="ru-RU" altLang="ru-RU" dirty="0" err="1">
                <a:solidFill>
                  <a:srgbClr val="4A4A4A"/>
                </a:solidFill>
                <a:latin typeface="Open Sans"/>
              </a:rPr>
              <a:t>is</a:t>
            </a:r>
            <a:r>
              <a:rPr lang="ru-RU" altLang="ru-RU" dirty="0">
                <a:solidFill>
                  <a:srgbClr val="4A4A4A"/>
                </a:solidFill>
                <a:latin typeface="Open Sans"/>
              </a:rPr>
              <a:t> a </a:t>
            </a:r>
            <a:r>
              <a:rPr lang="ru-RU" altLang="ru-RU" dirty="0" err="1">
                <a:solidFill>
                  <a:srgbClr val="4A4A4A"/>
                </a:solidFill>
                <a:latin typeface="Open Sans"/>
              </a:rPr>
              <a:t>tuple</a:t>
            </a:r>
            <a:r>
              <a:rPr lang="ru-RU" altLang="ru-RU" dirty="0">
                <a:solidFill>
                  <a:srgbClr val="4A4A4A"/>
                </a:solidFill>
                <a:latin typeface="Open Sans"/>
              </a:rPr>
              <a:t> </a:t>
            </a:r>
            <a:r>
              <a:rPr lang="ru-RU" altLang="ru-RU" dirty="0" err="1">
                <a:solidFill>
                  <a:srgbClr val="4A4A4A"/>
                </a:solidFill>
                <a:latin typeface="Open Sans"/>
              </a:rPr>
              <a:t>of</a:t>
            </a:r>
            <a:r>
              <a:rPr lang="ru-RU" altLang="ru-RU" dirty="0">
                <a:solidFill>
                  <a:srgbClr val="4A4A4A"/>
                </a:solidFill>
                <a:latin typeface="Open Sans"/>
              </a:rPr>
              <a:t> </a:t>
            </a:r>
            <a:r>
              <a:rPr lang="ru-RU" altLang="ru-RU" dirty="0" err="1">
                <a:solidFill>
                  <a:srgbClr val="4A4A4A"/>
                </a:solidFill>
                <a:latin typeface="Open Sans"/>
              </a:rPr>
              <a:t>the</a:t>
            </a:r>
            <a:r>
              <a:rPr lang="ru-RU" altLang="ru-RU" dirty="0">
                <a:solidFill>
                  <a:srgbClr val="4A4A4A"/>
                </a:solidFill>
                <a:latin typeface="Open Sans"/>
              </a:rPr>
              <a:t> </a:t>
            </a:r>
            <a:r>
              <a:rPr lang="ru-RU" altLang="ru-RU" dirty="0" err="1">
                <a:solidFill>
                  <a:srgbClr val="4A4A4A"/>
                </a:solidFill>
                <a:latin typeface="Open Sans"/>
              </a:rPr>
              <a:t>fixed</a:t>
            </a:r>
            <a:r>
              <a:rPr lang="ru-RU" altLang="ru-RU" dirty="0">
                <a:solidFill>
                  <a:srgbClr val="4A4A4A"/>
                </a:solidFill>
                <a:latin typeface="Open Sans"/>
              </a:rPr>
              <a:t> </a:t>
            </a:r>
            <a:r>
              <a:rPr lang="ru-RU" altLang="ru-RU" dirty="0" err="1">
                <a:solidFill>
                  <a:srgbClr val="4A4A4A"/>
                </a:solidFill>
                <a:latin typeface="Open Sans"/>
              </a:rPr>
              <a:t>parameters</a:t>
            </a:r>
            <a:r>
              <a:rPr lang="ru-RU" altLang="ru-RU" dirty="0">
                <a:solidFill>
                  <a:srgbClr val="4A4A4A"/>
                </a:solidFill>
                <a:latin typeface="Open Sans"/>
              </a:rPr>
              <a:t> </a:t>
            </a:r>
            <a:r>
              <a:rPr lang="ru-RU" altLang="ru-RU" dirty="0" err="1">
                <a:solidFill>
                  <a:srgbClr val="4A4A4A"/>
                </a:solidFill>
                <a:latin typeface="Open Sans"/>
              </a:rPr>
              <a:t>needed</a:t>
            </a:r>
            <a:r>
              <a:rPr lang="ru-RU" altLang="ru-RU" dirty="0">
                <a:solidFill>
                  <a:srgbClr val="4A4A4A"/>
                </a:solidFill>
                <a:latin typeface="Open Sans"/>
              </a:rPr>
              <a:t> </a:t>
            </a:r>
            <a:r>
              <a:rPr lang="ru-RU" altLang="ru-RU" dirty="0" err="1">
                <a:solidFill>
                  <a:srgbClr val="4A4A4A"/>
                </a:solidFill>
                <a:latin typeface="Open Sans"/>
              </a:rPr>
              <a:t>to</a:t>
            </a:r>
            <a:r>
              <a:rPr lang="ru-RU" altLang="ru-RU" dirty="0">
                <a:solidFill>
                  <a:srgbClr val="4A4A4A"/>
                </a:solidFill>
                <a:latin typeface="Open Sans"/>
              </a:rPr>
              <a:t> </a:t>
            </a:r>
            <a:r>
              <a:rPr lang="ru-RU" altLang="ru-RU" dirty="0" err="1">
                <a:solidFill>
                  <a:srgbClr val="4A4A4A"/>
                </a:solidFill>
                <a:latin typeface="Open Sans"/>
              </a:rPr>
              <a:t>completely</a:t>
            </a:r>
            <a:r>
              <a:rPr lang="ru-RU" altLang="ru-RU" dirty="0">
                <a:solidFill>
                  <a:srgbClr val="4A4A4A"/>
                </a:solidFill>
                <a:latin typeface="Open Sans"/>
              </a:rPr>
              <a:t> </a:t>
            </a:r>
            <a:r>
              <a:rPr lang="ru-RU" altLang="ru-RU" dirty="0" err="1">
                <a:solidFill>
                  <a:srgbClr val="4A4A4A"/>
                </a:solidFill>
                <a:latin typeface="Open Sans"/>
              </a:rPr>
              <a:t>specify</a:t>
            </a:r>
            <a:r>
              <a:rPr lang="ru-RU" altLang="ru-RU" dirty="0">
                <a:solidFill>
                  <a:srgbClr val="4A4A4A"/>
                </a:solidFill>
                <a:latin typeface="Open Sans"/>
              </a:rPr>
              <a:t> </a:t>
            </a:r>
            <a:r>
              <a:rPr lang="ru-RU" altLang="ru-RU" dirty="0" err="1">
                <a:solidFill>
                  <a:srgbClr val="4A4A4A"/>
                </a:solidFill>
                <a:latin typeface="Open Sans"/>
              </a:rPr>
              <a:t>the</a:t>
            </a:r>
            <a:r>
              <a:rPr lang="ru-RU" altLang="ru-RU" dirty="0">
                <a:solidFill>
                  <a:srgbClr val="4A4A4A"/>
                </a:solidFill>
                <a:latin typeface="Open Sans"/>
              </a:rPr>
              <a:t> </a:t>
            </a:r>
            <a:r>
              <a:rPr lang="ru-RU" altLang="ru-RU" dirty="0" err="1" smtClean="0">
                <a:solidFill>
                  <a:srgbClr val="4A4A4A"/>
                </a:solidFill>
                <a:latin typeface="Open Sans"/>
              </a:rPr>
              <a:t>function</a:t>
            </a:r>
            <a:r>
              <a:rPr lang="ru-RU" altLang="ru-RU" dirty="0" smtClean="0">
                <a:latin typeface="Arial" panose="020B0604020202020204" pitchFamily="34" charset="0"/>
              </a:rPr>
              <a:t>.</a:t>
            </a:r>
            <a:endParaRPr lang="ru-RU" altLang="ru-RU" dirty="0">
              <a:solidFill>
                <a:srgbClr val="4A4A4A"/>
              </a:solidFill>
              <a:latin typeface="Open Sans"/>
            </a:endParaRPr>
          </a:p>
        </p:txBody>
      </p:sp>
    </p:spTree>
    <p:extLst>
      <p:ext uri="{BB962C8B-B14F-4D97-AF65-F5344CB8AC3E}">
        <p14:creationId xmlns:p14="http://schemas.microsoft.com/office/powerpoint/2010/main" val="32988755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Рисунок 2"/>
          <p:cNvPicPr>
            <a:picLocks noChangeAspect="1"/>
          </p:cNvPicPr>
          <p:nvPr/>
        </p:nvPicPr>
        <p:blipFill rotWithShape="1">
          <a:blip r:embed="rId3" cstate="print">
            <a:extLst>
              <a:ext uri="{28A0092B-C50C-407E-A947-70E740481C1C}">
                <a14:useLocalDpi xmlns:a14="http://schemas.microsoft.com/office/drawing/2010/main" val="0"/>
              </a:ext>
            </a:extLst>
          </a:blip>
          <a:srcRect r="14953"/>
          <a:stretch/>
        </p:blipFill>
        <p:spPr>
          <a:xfrm>
            <a:off x="2734002" y="-231494"/>
            <a:ext cx="9442565" cy="7216816"/>
          </a:xfrm>
          <a:prstGeom prst="rect">
            <a:avLst/>
          </a:prstGeom>
        </p:spPr>
      </p:pic>
      <p:sp>
        <p:nvSpPr>
          <p:cNvPr id="4" name="Прямоугольник 3"/>
          <p:cNvSpPr/>
          <p:nvPr/>
        </p:nvSpPr>
        <p:spPr>
          <a:xfrm>
            <a:off x="2339897" y="3483980"/>
            <a:ext cx="7531258" cy="3374020"/>
          </a:xfrm>
          <a:prstGeom prst="rect">
            <a:avLst/>
          </a:prstGeom>
          <a:solidFill>
            <a:srgbClr val="FED10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 name="TextBox 5"/>
          <p:cNvSpPr txBox="1"/>
          <p:nvPr/>
        </p:nvSpPr>
        <p:spPr>
          <a:xfrm>
            <a:off x="2339897" y="5712785"/>
            <a:ext cx="7512206" cy="477054"/>
          </a:xfrm>
          <a:prstGeom prst="rect">
            <a:avLst/>
          </a:prstGeom>
          <a:noFill/>
        </p:spPr>
        <p:txBody>
          <a:bodyPr wrap="square" rtlCol="0">
            <a:spAutoFit/>
          </a:bodyPr>
          <a:lstStyle/>
          <a:p>
            <a:pPr algn="ctr"/>
            <a:r>
              <a:rPr lang="ru-RU" sz="2500" b="1" dirty="0">
                <a:solidFill>
                  <a:srgbClr val="221E20"/>
                </a:solidFill>
                <a:latin typeface="Segoe UI Black" panose="020B0A02040204020203" pitchFamily="34" charset="0"/>
                <a:ea typeface="Segoe UI Black" panose="020B0A02040204020203" pitchFamily="34" charset="0"/>
              </a:rPr>
              <a:t>СПАСИБО ЗА ВНИМАНИЕ!</a:t>
            </a:r>
          </a:p>
        </p:txBody>
      </p:sp>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3707" y="4336736"/>
            <a:ext cx="1580706" cy="1046790"/>
          </a:xfrm>
          <a:prstGeom prst="rect">
            <a:avLst/>
          </a:prstGeom>
        </p:spPr>
      </p:pic>
    </p:spTree>
    <p:extLst>
      <p:ext uri="{BB962C8B-B14F-4D97-AF65-F5344CB8AC3E}">
        <p14:creationId xmlns:p14="http://schemas.microsoft.com/office/powerpoint/2010/main" val="29970340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Прямоугольник 25">
            <a:extLst>
              <a:ext uri="{FF2B5EF4-FFF2-40B4-BE49-F238E27FC236}">
                <a16:creationId xmlns:a16="http://schemas.microsoft.com/office/drawing/2014/main" id="{D608272A-361E-4C5B-ADF4-91D8DE19BDBD}"/>
              </a:ext>
            </a:extLst>
          </p:cNvPr>
          <p:cNvSpPr/>
          <p:nvPr/>
        </p:nvSpPr>
        <p:spPr>
          <a:xfrm>
            <a:off x="1058711" y="883231"/>
            <a:ext cx="1885315" cy="53051"/>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E760EA56-9C53-4B39-958D-91A8D4B509B6}"/>
              </a:ext>
            </a:extLst>
          </p:cNvPr>
          <p:cNvSpPr txBox="1"/>
          <p:nvPr/>
        </p:nvSpPr>
        <p:spPr>
          <a:xfrm>
            <a:off x="546100" y="369716"/>
            <a:ext cx="11329988"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Стек технологий</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p:pic>
        <p:nvPicPr>
          <p:cNvPr id="9" name="Рисунок 8"/>
          <p:cNvPicPr>
            <a:picLocks noChangeAspect="1"/>
          </p:cNvPicPr>
          <p:nvPr/>
        </p:nvPicPr>
        <p:blipFill>
          <a:blip r:embed="rId3"/>
          <a:stretch>
            <a:fillRect/>
          </a:stretch>
        </p:blipFill>
        <p:spPr>
          <a:xfrm>
            <a:off x="4451521" y="2259720"/>
            <a:ext cx="2200275" cy="1581150"/>
          </a:xfrm>
          <a:prstGeom prst="rect">
            <a:avLst/>
          </a:prstGeom>
        </p:spPr>
      </p:pic>
      <p:pic>
        <p:nvPicPr>
          <p:cNvPr id="10" name="Рисунок 9"/>
          <p:cNvPicPr>
            <a:picLocks noChangeAspect="1"/>
          </p:cNvPicPr>
          <p:nvPr/>
        </p:nvPicPr>
        <p:blipFill>
          <a:blip r:embed="rId4"/>
          <a:stretch>
            <a:fillRect/>
          </a:stretch>
        </p:blipFill>
        <p:spPr>
          <a:xfrm>
            <a:off x="3233430" y="2588015"/>
            <a:ext cx="928688" cy="924560"/>
          </a:xfrm>
          <a:prstGeom prst="rect">
            <a:avLst/>
          </a:prstGeom>
        </p:spPr>
      </p:pic>
      <p:pic>
        <p:nvPicPr>
          <p:cNvPr id="12" name="Рисунок 11"/>
          <p:cNvPicPr>
            <a:picLocks noChangeAspect="1"/>
          </p:cNvPicPr>
          <p:nvPr/>
        </p:nvPicPr>
        <p:blipFill>
          <a:blip r:embed="rId5"/>
          <a:stretch>
            <a:fillRect/>
          </a:stretch>
        </p:blipFill>
        <p:spPr>
          <a:xfrm>
            <a:off x="558195" y="2316193"/>
            <a:ext cx="2385831" cy="1468204"/>
          </a:xfrm>
          <a:prstGeom prst="rect">
            <a:avLst/>
          </a:prstGeom>
        </p:spPr>
      </p:pic>
      <p:sp>
        <p:nvSpPr>
          <p:cNvPr id="3" name="Равно 2"/>
          <p:cNvSpPr/>
          <p:nvPr/>
        </p:nvSpPr>
        <p:spPr>
          <a:xfrm>
            <a:off x="6976124" y="2674558"/>
            <a:ext cx="1223531" cy="75147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13" name="Рисунок 12"/>
          <p:cNvPicPr>
            <a:picLocks noChangeAspect="1"/>
          </p:cNvPicPr>
          <p:nvPr/>
        </p:nvPicPr>
        <p:blipFill>
          <a:blip r:embed="rId6"/>
          <a:stretch>
            <a:fillRect/>
          </a:stretch>
        </p:blipFill>
        <p:spPr>
          <a:xfrm>
            <a:off x="8523983" y="1422173"/>
            <a:ext cx="3426490" cy="3288851"/>
          </a:xfrm>
          <a:prstGeom prst="rect">
            <a:avLst/>
          </a:prstGeom>
        </p:spPr>
      </p:pic>
      <p:sp>
        <p:nvSpPr>
          <p:cNvPr id="14" name="TextBox 13"/>
          <p:cNvSpPr txBox="1"/>
          <p:nvPr/>
        </p:nvSpPr>
        <p:spPr>
          <a:xfrm>
            <a:off x="2713255" y="4711024"/>
            <a:ext cx="5486400" cy="1754326"/>
          </a:xfrm>
          <a:prstGeom prst="rect">
            <a:avLst/>
          </a:prstGeom>
          <a:noFill/>
        </p:spPr>
        <p:txBody>
          <a:bodyPr wrap="square" rtlCol="0">
            <a:spAutoFit/>
          </a:bodyPr>
          <a:lstStyle/>
          <a:p>
            <a:pPr lvl="0"/>
            <a:r>
              <a:rPr lang="ru-RU" dirty="0" smtClean="0"/>
              <a:t>Вопросы реализации подхода.</a:t>
            </a:r>
          </a:p>
          <a:p>
            <a:pPr marL="342900" lvl="0" indent="-342900">
              <a:buFont typeface="+mj-lt"/>
              <a:buAutoNum type="arabicPeriod"/>
            </a:pPr>
            <a:r>
              <a:rPr lang="ru-RU" dirty="0" smtClean="0"/>
              <a:t>Какова </a:t>
            </a:r>
            <a:r>
              <a:rPr lang="ru-RU" dirty="0"/>
              <a:t>форма целевой функции?</a:t>
            </a:r>
            <a:endParaRPr lang="en-US" dirty="0"/>
          </a:p>
          <a:p>
            <a:pPr marL="342900" indent="-342900">
              <a:buFont typeface="+mj-lt"/>
              <a:buAutoNum type="arabicPeriod"/>
            </a:pPr>
            <a:r>
              <a:rPr lang="ru-RU" dirty="0"/>
              <a:t>Каковы переменные </a:t>
            </a:r>
            <a:r>
              <a:rPr lang="en-US" dirty="0"/>
              <a:t>(</a:t>
            </a:r>
            <a:r>
              <a:rPr lang="ru-RU" dirty="0"/>
              <a:t>параметры адаптации)? </a:t>
            </a:r>
          </a:p>
          <a:p>
            <a:pPr marL="342900" lvl="0" indent="-342900">
              <a:buFont typeface="+mj-lt"/>
              <a:buAutoNum type="arabicPeriod"/>
            </a:pPr>
            <a:r>
              <a:rPr lang="ru-RU" dirty="0"/>
              <a:t>Какой метод применять? </a:t>
            </a:r>
          </a:p>
          <a:p>
            <a:pPr marL="342900" lvl="0" indent="-342900">
              <a:buFont typeface="+mj-lt"/>
              <a:buAutoNum type="arabicPeriod"/>
            </a:pPr>
            <a:r>
              <a:rPr lang="ru-RU" dirty="0" smtClean="0"/>
              <a:t>Как применять метод? </a:t>
            </a:r>
            <a:endParaRPr lang="ru-RU" dirty="0"/>
          </a:p>
          <a:p>
            <a:endParaRPr lang="ru-RU" dirty="0"/>
          </a:p>
        </p:txBody>
      </p:sp>
    </p:spTree>
    <p:extLst>
      <p:ext uri="{BB962C8B-B14F-4D97-AF65-F5344CB8AC3E}">
        <p14:creationId xmlns:p14="http://schemas.microsoft.com/office/powerpoint/2010/main" val="342290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Прямоугольник 25">
            <a:extLst>
              <a:ext uri="{FF2B5EF4-FFF2-40B4-BE49-F238E27FC236}">
                <a16:creationId xmlns:a16="http://schemas.microsoft.com/office/drawing/2014/main" id="{D608272A-361E-4C5B-ADF4-91D8DE19BDBD}"/>
              </a:ext>
            </a:extLst>
          </p:cNvPr>
          <p:cNvSpPr/>
          <p:nvPr/>
        </p:nvSpPr>
        <p:spPr>
          <a:xfrm>
            <a:off x="1058711" y="883231"/>
            <a:ext cx="1885315" cy="53051"/>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TextBox 51">
            <a:extLst>
              <a:ext uri="{FF2B5EF4-FFF2-40B4-BE49-F238E27FC236}">
                <a16:creationId xmlns:a16="http://schemas.microsoft.com/office/drawing/2014/main" id="{E760EA56-9C53-4B39-958D-91A8D4B509B6}"/>
              </a:ext>
            </a:extLst>
          </p:cNvPr>
          <p:cNvSpPr txBox="1"/>
          <p:nvPr/>
        </p:nvSpPr>
        <p:spPr>
          <a:xfrm>
            <a:off x="546100" y="368955"/>
            <a:ext cx="11283478"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Как выбрать форму целевой функции?</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p:cNvSpPr txBox="1"/>
              <p:nvPr/>
            </p:nvSpPr>
            <p:spPr>
              <a:xfrm>
                <a:off x="2564198" y="1450558"/>
                <a:ext cx="6021392" cy="4482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𝑡𝑎𝑟𝑔𝑒𝑡</m:t>
                      </m:r>
                      <m:r>
                        <a:rPr lang="en-US" sz="2400" b="0" i="1" smtClean="0">
                          <a:latin typeface="Cambria Math" panose="02040503050406030204" pitchFamily="18" charset="0"/>
                        </a:rPr>
                        <m:t>_</m:t>
                      </m:r>
                      <m:r>
                        <a:rPr lang="en-US" sz="2400" b="0" i="1" smtClean="0">
                          <a:latin typeface="Cambria Math" panose="02040503050406030204" pitchFamily="18" charset="0"/>
                        </a:rPr>
                        <m:t>𝑓𝑢𝑛𝑐𝑡𝑖𝑜𝑛</m:t>
                      </m:r>
                      <m:r>
                        <a:rPr lang="en-US" sz="2400" b="0" i="1" smtClean="0">
                          <a:latin typeface="Cambria Math" panose="02040503050406030204" pitchFamily="18" charset="0"/>
                        </a:rPr>
                        <m:t> ? </m:t>
                      </m:r>
                      <m:d>
                        <m:dPr>
                          <m:begChr m:val="{"/>
                          <m:endChr m:val=""/>
                          <m:ctrlPr>
                            <a:rPr lang="pt-BR" sz="2400" i="1" smtClean="0">
                              <a:latin typeface="Cambria Math" panose="02040503050406030204" pitchFamily="18" charset="0"/>
                            </a:rPr>
                          </m:ctrlPr>
                        </m:dPr>
                        <m:e>
                          <m:eqArr>
                            <m:eqArrPr>
                              <m:ctrlPr>
                                <a:rPr lang="pt-BR" sz="2400" i="1">
                                  <a:latin typeface="Cambria Math" panose="02040503050406030204" pitchFamily="18" charset="0"/>
                                </a:rPr>
                              </m:ctrlPr>
                            </m:eqArrPr>
                            <m:e>
                              <m:nary>
                                <m:naryPr>
                                  <m:chr m:val="∑"/>
                                  <m:ctrlPr>
                                    <a:rPr lang="pt-BR" sz="2400" i="1">
                                      <a:latin typeface="Cambria Math" panose="02040503050406030204" pitchFamily="18" charset="0"/>
                                    </a:rPr>
                                  </m:ctrlPr>
                                </m:naryPr>
                                <m:sub>
                                  <m:r>
                                    <m:rPr>
                                      <m:brk m:alnAt="23"/>
                                    </m:rPr>
                                    <a:rPr lang="en-US" sz="2400" i="1">
                                      <a:latin typeface="Cambria Math" panose="02040503050406030204" pitchFamily="18" charset="0"/>
                                    </a:rPr>
                                    <m:t>𝑖</m:t>
                                  </m:r>
                                  <m:r>
                                    <a:rPr lang="pt-BR" sz="2400" i="1">
                                      <a:latin typeface="Cambria Math" panose="02040503050406030204" pitchFamily="18" charset="0"/>
                                    </a:rPr>
                                    <m:t>=</m:t>
                                  </m:r>
                                  <m:r>
                                    <a:rPr lang="en-US" sz="2400" i="1">
                                      <a:latin typeface="Cambria Math" panose="02040503050406030204" pitchFamily="18" charset="0"/>
                                    </a:rPr>
                                    <m:t>1</m:t>
                                  </m:r>
                                </m:sub>
                                <m:sup>
                                  <m:r>
                                    <a:rPr lang="pt-BR" sz="2400" i="1">
                                      <a:latin typeface="Cambria Math" panose="02040503050406030204" pitchFamily="18" charset="0"/>
                                    </a:rPr>
                                    <m:t>𝑛</m:t>
                                  </m:r>
                                </m:sup>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en-US" sz="2400" i="1">
                                              <a:latin typeface="Cambria Math" panose="02040503050406030204" pitchFamily="18" charset="0"/>
                                            </a:rPr>
                                            <m:t>𝑃</m:t>
                                          </m:r>
                                        </m:e>
                                        <m:sub>
                                          <m:r>
                                            <a:rPr lang="ru-RU" sz="2400" i="1">
                                              <a:latin typeface="Cambria Math" panose="02040503050406030204" pitchFamily="18" charset="0"/>
                                            </a:rPr>
                                            <m:t>расч_</m:t>
                                          </m:r>
                                          <m:r>
                                            <a:rPr lang="en-US" sz="2400" i="1">
                                              <a:latin typeface="Cambria Math" panose="02040503050406030204" pitchFamily="18" charset="0"/>
                                            </a:rPr>
                                            <m:t>𝑖</m:t>
                                          </m:r>
                                        </m:sub>
                                      </m:sSub>
                                      <m:r>
                                        <a:rPr lang="ru-RU" sz="2400" i="1">
                                          <a:latin typeface="Cambria Math" panose="02040503050406030204" pitchFamily="18" charset="0"/>
                                        </a:rPr>
                                        <m:t>−</m:t>
                                      </m:r>
                                      <m:sSub>
                                        <m:sSubPr>
                                          <m:ctrlPr>
                                            <a:rPr lang="pt-BR" sz="2400" i="1">
                                              <a:latin typeface="Cambria Math" panose="02040503050406030204" pitchFamily="18" charset="0"/>
                                            </a:rPr>
                                          </m:ctrlPr>
                                        </m:sSubPr>
                                        <m:e>
                                          <m:r>
                                            <a:rPr lang="en-US" sz="2400" i="1">
                                              <a:latin typeface="Cambria Math" panose="02040503050406030204" pitchFamily="18" charset="0"/>
                                            </a:rPr>
                                            <m:t>𝑃</m:t>
                                          </m:r>
                                        </m:e>
                                        <m:sub>
                                          <m:r>
                                            <a:rPr lang="ru-RU" sz="2400" i="1">
                                              <a:latin typeface="Cambria Math" panose="02040503050406030204" pitchFamily="18" charset="0"/>
                                            </a:rPr>
                                            <m:t>факт</m:t>
                                          </m:r>
                                          <m:r>
                                            <a:rPr lang="en-US" sz="2400" i="1">
                                              <a:latin typeface="Cambria Math" panose="02040503050406030204" pitchFamily="18" charset="0"/>
                                            </a:rPr>
                                            <m:t>_</m:t>
                                          </m:r>
                                          <m:r>
                                            <a:rPr lang="en-US" sz="2400" i="1">
                                              <a:latin typeface="Cambria Math" panose="02040503050406030204" pitchFamily="18" charset="0"/>
                                            </a:rPr>
                                            <m:t>𝑖</m:t>
                                          </m:r>
                                        </m:sub>
                                      </m:sSub>
                                    </m:e>
                                  </m:d>
                                  <m:r>
                                    <a:rPr lang="en-US" sz="2400" b="0" i="1" smtClean="0">
                                      <a:latin typeface="Cambria Math" panose="02040503050406030204" pitchFamily="18" charset="0"/>
                                    </a:rPr>
                                    <m:t>, </m:t>
                                  </m:r>
                                </m:e>
                              </m:nary>
                            </m:e>
                            <m:e>
                              <m:nary>
                                <m:naryPr>
                                  <m:chr m:val="∑"/>
                                  <m:ctrlPr>
                                    <a:rPr lang="pt-BR" sz="2400" i="1">
                                      <a:latin typeface="Cambria Math" panose="02040503050406030204" pitchFamily="18" charset="0"/>
                                    </a:rPr>
                                  </m:ctrlPr>
                                </m:naryPr>
                                <m:sub>
                                  <m:r>
                                    <m:rPr>
                                      <m:brk m:alnAt="23"/>
                                    </m:rPr>
                                    <a:rPr lang="en-US" sz="2400" i="1">
                                      <a:latin typeface="Cambria Math" panose="02040503050406030204" pitchFamily="18" charset="0"/>
                                    </a:rPr>
                                    <m:t>𝑖</m:t>
                                  </m:r>
                                  <m:r>
                                    <a:rPr lang="pt-BR" sz="2400" i="1">
                                      <a:latin typeface="Cambria Math" panose="02040503050406030204" pitchFamily="18" charset="0"/>
                                    </a:rPr>
                                    <m:t>=</m:t>
                                  </m:r>
                                  <m:r>
                                    <a:rPr lang="en-US" sz="2400" i="1">
                                      <a:latin typeface="Cambria Math" panose="02040503050406030204" pitchFamily="18" charset="0"/>
                                    </a:rPr>
                                    <m:t>1</m:t>
                                  </m:r>
                                </m:sub>
                                <m:sup>
                                  <m:r>
                                    <a:rPr lang="pt-BR" sz="2400" i="1">
                                      <a:latin typeface="Cambria Math" panose="02040503050406030204" pitchFamily="18" charset="0"/>
                                    </a:rPr>
                                    <m:t>𝑛</m:t>
                                  </m:r>
                                </m:sup>
                                <m:e>
                                  <m:d>
                                    <m:dPr>
                                      <m:begChr m:val="|"/>
                                      <m:endChr m:val="|"/>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en-US" sz="2400" i="1">
                                              <a:latin typeface="Cambria Math" panose="02040503050406030204" pitchFamily="18" charset="0"/>
                                            </a:rPr>
                                            <m:t>𝑃</m:t>
                                          </m:r>
                                        </m:e>
                                        <m:sub>
                                          <m:r>
                                            <a:rPr lang="ru-RU" sz="2400" i="1">
                                              <a:latin typeface="Cambria Math" panose="02040503050406030204" pitchFamily="18" charset="0"/>
                                            </a:rPr>
                                            <m:t>расч</m:t>
                                          </m:r>
                                          <m:r>
                                            <a:rPr lang="en-US" sz="2400" i="1">
                                              <a:latin typeface="Cambria Math" panose="02040503050406030204" pitchFamily="18" charset="0"/>
                                            </a:rPr>
                                            <m:t>_</m:t>
                                          </m:r>
                                          <m:r>
                                            <a:rPr lang="en-US" sz="2400" i="1">
                                              <a:latin typeface="Cambria Math" panose="02040503050406030204" pitchFamily="18" charset="0"/>
                                            </a:rPr>
                                            <m:t>𝑖</m:t>
                                          </m:r>
                                        </m:sub>
                                      </m:sSub>
                                      <m:r>
                                        <a:rPr lang="ru-RU" sz="2400" i="1">
                                          <a:latin typeface="Cambria Math" panose="02040503050406030204" pitchFamily="18" charset="0"/>
                                        </a:rPr>
                                        <m:t>−</m:t>
                                      </m:r>
                                      <m:sSub>
                                        <m:sSubPr>
                                          <m:ctrlPr>
                                            <a:rPr lang="pt-BR" sz="2400" i="1">
                                              <a:latin typeface="Cambria Math" panose="02040503050406030204" pitchFamily="18" charset="0"/>
                                            </a:rPr>
                                          </m:ctrlPr>
                                        </m:sSubPr>
                                        <m:e>
                                          <m:r>
                                            <a:rPr lang="en-US" sz="2400" i="1">
                                              <a:latin typeface="Cambria Math" panose="02040503050406030204" pitchFamily="18" charset="0"/>
                                            </a:rPr>
                                            <m:t>𝑃</m:t>
                                          </m:r>
                                        </m:e>
                                        <m:sub>
                                          <m:r>
                                            <a:rPr lang="ru-RU" sz="2400" i="1">
                                              <a:latin typeface="Cambria Math" panose="02040503050406030204" pitchFamily="18" charset="0"/>
                                            </a:rPr>
                                            <m:t>факт</m:t>
                                          </m:r>
                                          <m:r>
                                            <a:rPr lang="en-US" sz="2400" i="1">
                                              <a:latin typeface="Cambria Math" panose="02040503050406030204" pitchFamily="18" charset="0"/>
                                            </a:rPr>
                                            <m:t>_</m:t>
                                          </m:r>
                                          <m:r>
                                            <a:rPr lang="en-US" sz="2400" i="1">
                                              <a:latin typeface="Cambria Math" panose="02040503050406030204" pitchFamily="18" charset="0"/>
                                            </a:rPr>
                                            <m:t>𝑖</m:t>
                                          </m:r>
                                        </m:sub>
                                      </m:sSub>
                                    </m:e>
                                  </m:d>
                                  <m:r>
                                    <a:rPr lang="en-US" sz="2400" b="0" i="1" smtClean="0">
                                      <a:latin typeface="Cambria Math" panose="02040503050406030204" pitchFamily="18" charset="0"/>
                                    </a:rPr>
                                    <m:t>, </m:t>
                                  </m:r>
                                </m:e>
                              </m:nary>
                            </m:e>
                            <m:e>
                              <m:rad>
                                <m:radPr>
                                  <m:degHide m:val="on"/>
                                  <m:ctrlPr>
                                    <a:rPr lang="en-US" sz="2400" i="1" smtClean="0">
                                      <a:latin typeface="Cambria Math" panose="02040503050406030204" pitchFamily="18" charset="0"/>
                                    </a:rPr>
                                  </m:ctrlPr>
                                </m:radPr>
                                <m:deg/>
                                <m:e>
                                  <m:nary>
                                    <m:naryPr>
                                      <m:chr m:val="∑"/>
                                      <m:ctrlPr>
                                        <a:rPr lang="pt-BR" sz="2400" i="1">
                                          <a:latin typeface="Cambria Math" panose="02040503050406030204" pitchFamily="18" charset="0"/>
                                        </a:rPr>
                                      </m:ctrlPr>
                                    </m:naryPr>
                                    <m:sub>
                                      <m:r>
                                        <m:rPr>
                                          <m:brk m:alnAt="23"/>
                                        </m:rPr>
                                        <a:rPr lang="en-US" sz="2400" i="1">
                                          <a:latin typeface="Cambria Math" panose="02040503050406030204" pitchFamily="18" charset="0"/>
                                        </a:rPr>
                                        <m:t>𝑖</m:t>
                                      </m:r>
                                      <m:r>
                                        <a:rPr lang="pt-BR" sz="2400" i="1">
                                          <a:latin typeface="Cambria Math" panose="02040503050406030204" pitchFamily="18" charset="0"/>
                                        </a:rPr>
                                        <m:t>=</m:t>
                                      </m:r>
                                      <m:r>
                                        <a:rPr lang="en-US" sz="2400" i="1">
                                          <a:latin typeface="Cambria Math" panose="02040503050406030204" pitchFamily="18" charset="0"/>
                                        </a:rPr>
                                        <m:t>1</m:t>
                                      </m:r>
                                    </m:sub>
                                    <m:sup>
                                      <m:r>
                                        <a:rPr lang="pt-BR" sz="2400" i="1">
                                          <a:latin typeface="Cambria Math" panose="02040503050406030204" pitchFamily="18" charset="0"/>
                                        </a:rPr>
                                        <m:t>𝑛</m:t>
                                      </m:r>
                                    </m:sup>
                                    <m:e>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en-US" sz="2400" i="1">
                                                      <a:latin typeface="Cambria Math" panose="02040503050406030204" pitchFamily="18" charset="0"/>
                                                    </a:rPr>
                                                    <m:t>𝑃</m:t>
                                                  </m:r>
                                                </m:e>
                                                <m:sub>
                                                  <m:r>
                                                    <a:rPr lang="ru-RU" sz="2400" i="1">
                                                      <a:latin typeface="Cambria Math" panose="02040503050406030204" pitchFamily="18" charset="0"/>
                                                    </a:rPr>
                                                    <m:t>расч</m:t>
                                                  </m:r>
                                                  <m:r>
                                                    <a:rPr lang="en-US" sz="2400" i="1">
                                                      <a:latin typeface="Cambria Math" panose="02040503050406030204" pitchFamily="18" charset="0"/>
                                                    </a:rPr>
                                                    <m:t>_</m:t>
                                                  </m:r>
                                                  <m:r>
                                                    <a:rPr lang="en-US" sz="2400" i="1">
                                                      <a:latin typeface="Cambria Math" panose="02040503050406030204" pitchFamily="18" charset="0"/>
                                                    </a:rPr>
                                                    <m:t>𝑖</m:t>
                                                  </m:r>
                                                </m:sub>
                                              </m:sSub>
                                              <m:r>
                                                <a:rPr lang="ru-RU" sz="2400" i="1">
                                                  <a:latin typeface="Cambria Math" panose="02040503050406030204" pitchFamily="18" charset="0"/>
                                                </a:rPr>
                                                <m:t>−</m:t>
                                              </m:r>
                                              <m:sSub>
                                                <m:sSubPr>
                                                  <m:ctrlPr>
                                                    <a:rPr lang="pt-BR" sz="2400" i="1">
                                                      <a:latin typeface="Cambria Math" panose="02040503050406030204" pitchFamily="18" charset="0"/>
                                                    </a:rPr>
                                                  </m:ctrlPr>
                                                </m:sSubPr>
                                                <m:e>
                                                  <m:r>
                                                    <a:rPr lang="en-US" sz="2400" i="1">
                                                      <a:latin typeface="Cambria Math" panose="02040503050406030204" pitchFamily="18" charset="0"/>
                                                    </a:rPr>
                                                    <m:t>𝑃</m:t>
                                                  </m:r>
                                                </m:e>
                                                <m:sub>
                                                  <m:r>
                                                    <a:rPr lang="ru-RU" sz="2400" i="1">
                                                      <a:latin typeface="Cambria Math" panose="02040503050406030204" pitchFamily="18" charset="0"/>
                                                    </a:rPr>
                                                    <m:t>факт</m:t>
                                                  </m:r>
                                                  <m:r>
                                                    <a:rPr lang="en-US" sz="2400" i="1">
                                                      <a:latin typeface="Cambria Math" panose="02040503050406030204" pitchFamily="18" charset="0"/>
                                                    </a:rPr>
                                                    <m:t>_</m:t>
                                                  </m:r>
                                                  <m:r>
                                                    <a:rPr lang="en-US" sz="2400" i="1">
                                                      <a:latin typeface="Cambria Math" panose="02040503050406030204" pitchFamily="18" charset="0"/>
                                                    </a:rPr>
                                                    <m:t>𝑖</m:t>
                                                  </m:r>
                                                </m:sub>
                                              </m:sSub>
                                            </m:e>
                                          </m:d>
                                        </m:e>
                                        <m:sup>
                                          <m:r>
                                            <a:rPr lang="en-US" sz="2400" i="1">
                                              <a:latin typeface="Cambria Math" panose="02040503050406030204" pitchFamily="18" charset="0"/>
                                            </a:rPr>
                                            <m:t>2</m:t>
                                          </m:r>
                                        </m:sup>
                                      </m:sSup>
                                    </m:e>
                                  </m:nary>
                                </m:e>
                              </m:rad>
                              <m:r>
                                <a:rPr lang="en-US" sz="2400" b="0" i="1" smtClean="0">
                                  <a:latin typeface="Cambria Math" panose="02040503050406030204" pitchFamily="18" charset="0"/>
                                </a:rPr>
                                <m:t>,</m:t>
                              </m:r>
                            </m:e>
                            <m:e>
                              <m:f>
                                <m:fPr>
                                  <m:ctrlPr>
                                    <a:rPr lang="en-US" sz="2400" b="0" i="1" smtClean="0">
                                      <a:latin typeface="Cambria Math" panose="02040503050406030204" pitchFamily="18" charset="0"/>
                                    </a:rPr>
                                  </m:ctrlPr>
                                </m:fPr>
                                <m:num>
                                  <m:nary>
                                    <m:naryPr>
                                      <m:chr m:val="∑"/>
                                      <m:ctrlPr>
                                        <a:rPr lang="pt-BR" sz="2400" i="1">
                                          <a:latin typeface="Cambria Math" panose="02040503050406030204" pitchFamily="18" charset="0"/>
                                        </a:rPr>
                                      </m:ctrlPr>
                                    </m:naryPr>
                                    <m:sub>
                                      <m:r>
                                        <m:rPr>
                                          <m:brk m:alnAt="23"/>
                                        </m:rPr>
                                        <a:rPr lang="en-US" sz="2400" i="1">
                                          <a:latin typeface="Cambria Math" panose="02040503050406030204" pitchFamily="18" charset="0"/>
                                        </a:rPr>
                                        <m:t>𝑖</m:t>
                                      </m:r>
                                      <m:r>
                                        <a:rPr lang="pt-BR" sz="2400" i="1">
                                          <a:latin typeface="Cambria Math" panose="02040503050406030204" pitchFamily="18" charset="0"/>
                                        </a:rPr>
                                        <m:t>=</m:t>
                                      </m:r>
                                      <m:r>
                                        <a:rPr lang="en-US" sz="2400" i="1">
                                          <a:latin typeface="Cambria Math" panose="02040503050406030204" pitchFamily="18" charset="0"/>
                                        </a:rPr>
                                        <m:t>1</m:t>
                                      </m:r>
                                    </m:sub>
                                    <m:sup>
                                      <m:r>
                                        <a:rPr lang="pt-BR" sz="2400" i="1">
                                          <a:latin typeface="Cambria Math" panose="02040503050406030204" pitchFamily="18" charset="0"/>
                                        </a:rPr>
                                        <m:t>𝑛</m:t>
                                      </m:r>
                                    </m:sup>
                                    <m:e>
                                      <m:d>
                                        <m:dPr>
                                          <m:begChr m:val="|"/>
                                          <m:endChr m:val="|"/>
                                          <m:ctrlPr>
                                            <a:rPr lang="pt-BR" sz="2400" i="1" smtClean="0">
                                              <a:latin typeface="Cambria Math" panose="02040503050406030204" pitchFamily="18" charset="0"/>
                                            </a:rPr>
                                          </m:ctrlPr>
                                        </m:dPr>
                                        <m:e>
                                          <m:sSub>
                                            <m:sSubPr>
                                              <m:ctrlPr>
                                                <a:rPr lang="pt-BR" sz="2400" i="1">
                                                  <a:latin typeface="Cambria Math" panose="02040503050406030204" pitchFamily="18" charset="0"/>
                                                </a:rPr>
                                              </m:ctrlPr>
                                            </m:sSubPr>
                                            <m:e>
                                              <m:r>
                                                <a:rPr lang="en-US" sz="2400" i="1">
                                                  <a:latin typeface="Cambria Math" panose="02040503050406030204" pitchFamily="18" charset="0"/>
                                                </a:rPr>
                                                <m:t>𝑃</m:t>
                                              </m:r>
                                            </m:e>
                                            <m:sub>
                                              <m:r>
                                                <a:rPr lang="ru-RU" sz="2400" i="1">
                                                  <a:latin typeface="Cambria Math" panose="02040503050406030204" pitchFamily="18" charset="0"/>
                                                </a:rPr>
                                                <m:t>расч_</m:t>
                                              </m:r>
                                              <m:r>
                                                <a:rPr lang="en-US" sz="2400" i="1">
                                                  <a:latin typeface="Cambria Math" panose="02040503050406030204" pitchFamily="18" charset="0"/>
                                                </a:rPr>
                                                <m:t>𝑖</m:t>
                                              </m:r>
                                            </m:sub>
                                          </m:sSub>
                                          <m:r>
                                            <a:rPr lang="ru-RU" sz="2400" i="1">
                                              <a:latin typeface="Cambria Math" panose="02040503050406030204" pitchFamily="18" charset="0"/>
                                            </a:rPr>
                                            <m:t>−</m:t>
                                          </m:r>
                                          <m:sSub>
                                            <m:sSubPr>
                                              <m:ctrlPr>
                                                <a:rPr lang="pt-BR" sz="2400" i="1">
                                                  <a:latin typeface="Cambria Math" panose="02040503050406030204" pitchFamily="18" charset="0"/>
                                                </a:rPr>
                                              </m:ctrlPr>
                                            </m:sSubPr>
                                            <m:e>
                                              <m:r>
                                                <a:rPr lang="en-US" sz="2400" i="1">
                                                  <a:latin typeface="Cambria Math" panose="02040503050406030204" pitchFamily="18" charset="0"/>
                                                </a:rPr>
                                                <m:t>𝑃</m:t>
                                              </m:r>
                                            </m:e>
                                            <m:sub>
                                              <m:r>
                                                <a:rPr lang="ru-RU" sz="2400" i="1">
                                                  <a:latin typeface="Cambria Math" panose="02040503050406030204" pitchFamily="18" charset="0"/>
                                                </a:rPr>
                                                <m:t>факт</m:t>
                                              </m:r>
                                              <m:r>
                                                <a:rPr lang="en-US" sz="2400" i="1">
                                                  <a:latin typeface="Cambria Math" panose="02040503050406030204" pitchFamily="18" charset="0"/>
                                                </a:rPr>
                                                <m:t>_</m:t>
                                              </m:r>
                                              <m:r>
                                                <a:rPr lang="en-US" sz="2400" i="1">
                                                  <a:latin typeface="Cambria Math" panose="02040503050406030204" pitchFamily="18" charset="0"/>
                                                </a:rPr>
                                                <m:t>𝑖</m:t>
                                              </m:r>
                                            </m:sub>
                                          </m:sSub>
                                        </m:e>
                                      </m:d>
                                      <m:r>
                                        <a:rPr lang="en-US" sz="2400" i="1">
                                          <a:latin typeface="Cambria Math" panose="02040503050406030204" pitchFamily="18" charset="0"/>
                                        </a:rPr>
                                        <m:t> </m:t>
                                      </m:r>
                                    </m:e>
                                  </m:nary>
                                </m:num>
                                <m:den>
                                  <m:r>
                                    <a:rPr lang="en-US" sz="2400" b="0" i="1" smtClean="0">
                                      <a:latin typeface="Cambria Math" panose="02040503050406030204" pitchFamily="18" charset="0"/>
                                    </a:rPr>
                                    <m:t>𝑛</m:t>
                                  </m:r>
                                </m:den>
                              </m:f>
                            </m:e>
                          </m:eqArr>
                        </m:e>
                      </m:d>
                    </m:oMath>
                  </m:oMathPara>
                </a14:m>
                <a:endParaRPr lang="ru-RU"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2564198" y="1450558"/>
                <a:ext cx="6021392" cy="4482253"/>
              </a:xfrm>
              <a:prstGeom prst="rect">
                <a:avLst/>
              </a:prstGeom>
              <a:blipFill>
                <a:blip r:embed="rId3"/>
                <a:stretch>
                  <a:fillRect/>
                </a:stretch>
              </a:blipFill>
            </p:spPr>
            <p:txBody>
              <a:bodyPr/>
              <a:lstStyle/>
              <a:p>
                <a:r>
                  <a:rPr lang="ru-RU">
                    <a:noFill/>
                  </a:rPr>
                  <a:t> </a:t>
                </a:r>
              </a:p>
            </p:txBody>
          </p:sp>
        </mc:Fallback>
      </mc:AlternateContent>
      <p:sp>
        <p:nvSpPr>
          <p:cNvPr id="2" name="Прямоугольник 1"/>
          <p:cNvSpPr/>
          <p:nvPr/>
        </p:nvSpPr>
        <p:spPr>
          <a:xfrm>
            <a:off x="5439200" y="2529407"/>
            <a:ext cx="3146389" cy="106919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p>
        </p:txBody>
      </p:sp>
      <p:sp>
        <p:nvSpPr>
          <p:cNvPr id="11" name="Прямоугольник 10"/>
          <p:cNvSpPr/>
          <p:nvPr/>
        </p:nvSpPr>
        <p:spPr>
          <a:xfrm>
            <a:off x="5439200" y="3598605"/>
            <a:ext cx="3146390" cy="146009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p>
        </p:txBody>
      </p:sp>
    </p:spTree>
    <p:extLst>
      <p:ext uri="{BB962C8B-B14F-4D97-AF65-F5344CB8AC3E}">
        <p14:creationId xmlns:p14="http://schemas.microsoft.com/office/powerpoint/2010/main" val="216043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Прямоугольник 25">
            <a:extLst>
              <a:ext uri="{FF2B5EF4-FFF2-40B4-BE49-F238E27FC236}">
                <a16:creationId xmlns:a16="http://schemas.microsoft.com/office/drawing/2014/main" id="{D608272A-361E-4C5B-ADF4-91D8DE19BDBD}"/>
              </a:ext>
            </a:extLst>
          </p:cNvPr>
          <p:cNvSpPr/>
          <p:nvPr/>
        </p:nvSpPr>
        <p:spPr>
          <a:xfrm>
            <a:off x="1058711" y="883231"/>
            <a:ext cx="1885315" cy="53051"/>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TextBox 51">
            <a:extLst>
              <a:ext uri="{FF2B5EF4-FFF2-40B4-BE49-F238E27FC236}">
                <a16:creationId xmlns:a16="http://schemas.microsoft.com/office/drawing/2014/main" id="{E760EA56-9C53-4B39-958D-91A8D4B509B6}"/>
              </a:ext>
            </a:extLst>
          </p:cNvPr>
          <p:cNvSpPr txBox="1"/>
          <p:nvPr/>
        </p:nvSpPr>
        <p:spPr>
          <a:xfrm>
            <a:off x="546100" y="368955"/>
            <a:ext cx="11283478"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Как выбрать переменные (параметры адаптации)?</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8" name="TextBox 7"/>
              <p:cNvSpPr txBox="1"/>
              <p:nvPr/>
            </p:nvSpPr>
            <p:spPr>
              <a:xfrm>
                <a:off x="3113905" y="1817399"/>
                <a:ext cx="513561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𝑡𝑎𝑟𝑔𝑒𝑡</m:t>
                      </m:r>
                      <m:r>
                        <a:rPr lang="en-US" sz="2400" b="0" i="1" smtClean="0">
                          <a:latin typeface="Cambria Math" panose="02040503050406030204" pitchFamily="18" charset="0"/>
                        </a:rPr>
                        <m:t>_</m:t>
                      </m:r>
                      <m:r>
                        <a:rPr lang="en-US" sz="2400" b="0" i="1" smtClean="0">
                          <a:latin typeface="Cambria Math" panose="02040503050406030204" pitchFamily="18" charset="0"/>
                        </a:rPr>
                        <m:t>𝑓𝑢𝑛𝑐𝑡𝑖𝑜𝑛</m:t>
                      </m:r>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pt-BR" sz="2400" i="1">
                              <a:latin typeface="Cambria Math" panose="02040503050406030204" pitchFamily="18" charset="0"/>
                            </a:rPr>
                          </m:ctrlPr>
                        </m:dPr>
                        <m:e>
                          <m:r>
                            <a:rPr lang="en-US" sz="2400" i="1">
                              <a:latin typeface="Cambria Math" panose="02040503050406030204" pitchFamily="18" charset="0"/>
                            </a:rPr>
                            <m:t>?, ?,?,?</m:t>
                          </m:r>
                        </m:e>
                      </m:d>
                    </m:oMath>
                  </m:oMathPara>
                </a14:m>
                <a:endParaRPr lang="ru-RU"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3113905" y="1817399"/>
                <a:ext cx="5135612" cy="369332"/>
              </a:xfrm>
              <a:prstGeom prst="rect">
                <a:avLst/>
              </a:prstGeom>
              <a:blipFill>
                <a:blip r:embed="rId3"/>
                <a:stretch>
                  <a:fillRect b="-34426"/>
                </a:stretch>
              </a:blipFill>
            </p:spPr>
            <p:txBody>
              <a:bodyPr/>
              <a:lstStyle/>
              <a:p>
                <a:r>
                  <a:rPr lang="ru-RU">
                    <a:noFill/>
                  </a:rPr>
                  <a:t> </a:t>
                </a:r>
              </a:p>
            </p:txBody>
          </p:sp>
        </mc:Fallback>
      </mc:AlternateContent>
      <p:graphicFrame>
        <p:nvGraphicFramePr>
          <p:cNvPr id="9" name="Таблица 8"/>
          <p:cNvGraphicFramePr>
            <a:graphicFrameLocks noGrp="1"/>
          </p:cNvGraphicFramePr>
          <p:nvPr>
            <p:extLst>
              <p:ext uri="{D42A27DB-BD31-4B8C-83A1-F6EECF244321}">
                <p14:modId xmlns:p14="http://schemas.microsoft.com/office/powerpoint/2010/main" val="3886737597"/>
              </p:ext>
            </p:extLst>
          </p:nvPr>
        </p:nvGraphicFramePr>
        <p:xfrm>
          <a:off x="857250" y="3111955"/>
          <a:ext cx="10972328" cy="2194560"/>
        </p:xfrm>
        <a:graphic>
          <a:graphicData uri="http://schemas.openxmlformats.org/drawingml/2006/table">
            <a:tbl>
              <a:tblPr firstRow="1" firstCol="1" bandRow="1">
                <a:tableStyleId>{5C22544A-7EE6-4342-B048-85BDC9FD1C3A}</a:tableStyleId>
              </a:tblPr>
              <a:tblGrid>
                <a:gridCol w="1466850">
                  <a:extLst>
                    <a:ext uri="{9D8B030D-6E8A-4147-A177-3AD203B41FA5}">
                      <a16:colId xmlns:a16="http://schemas.microsoft.com/office/drawing/2014/main" val="3004534822"/>
                    </a:ext>
                  </a:extLst>
                </a:gridCol>
                <a:gridCol w="530075">
                  <a:extLst>
                    <a:ext uri="{9D8B030D-6E8A-4147-A177-3AD203B41FA5}">
                      <a16:colId xmlns:a16="http://schemas.microsoft.com/office/drawing/2014/main" val="3459225731"/>
                    </a:ext>
                  </a:extLst>
                </a:gridCol>
                <a:gridCol w="1670792">
                  <a:extLst>
                    <a:ext uri="{9D8B030D-6E8A-4147-A177-3AD203B41FA5}">
                      <a16:colId xmlns:a16="http://schemas.microsoft.com/office/drawing/2014/main" val="2687423518"/>
                    </a:ext>
                  </a:extLst>
                </a:gridCol>
                <a:gridCol w="1108932">
                  <a:extLst>
                    <a:ext uri="{9D8B030D-6E8A-4147-A177-3AD203B41FA5}">
                      <a16:colId xmlns:a16="http://schemas.microsoft.com/office/drawing/2014/main" val="1135024574"/>
                    </a:ext>
                  </a:extLst>
                </a:gridCol>
                <a:gridCol w="1123719">
                  <a:extLst>
                    <a:ext uri="{9D8B030D-6E8A-4147-A177-3AD203B41FA5}">
                      <a16:colId xmlns:a16="http://schemas.microsoft.com/office/drawing/2014/main" val="1717511576"/>
                    </a:ext>
                  </a:extLst>
                </a:gridCol>
                <a:gridCol w="2040435">
                  <a:extLst>
                    <a:ext uri="{9D8B030D-6E8A-4147-A177-3AD203B41FA5}">
                      <a16:colId xmlns:a16="http://schemas.microsoft.com/office/drawing/2014/main" val="783701859"/>
                    </a:ext>
                  </a:extLst>
                </a:gridCol>
                <a:gridCol w="1552505">
                  <a:extLst>
                    <a:ext uri="{9D8B030D-6E8A-4147-A177-3AD203B41FA5}">
                      <a16:colId xmlns:a16="http://schemas.microsoft.com/office/drawing/2014/main" val="2051391388"/>
                    </a:ext>
                  </a:extLst>
                </a:gridCol>
                <a:gridCol w="1479020">
                  <a:extLst>
                    <a:ext uri="{9D8B030D-6E8A-4147-A177-3AD203B41FA5}">
                      <a16:colId xmlns:a16="http://schemas.microsoft.com/office/drawing/2014/main" val="3819281588"/>
                    </a:ext>
                  </a:extLst>
                </a:gridCol>
              </a:tblGrid>
              <a:tr h="80645">
                <a:tc>
                  <a:txBody>
                    <a:bodyPr/>
                    <a:lstStyle/>
                    <a:p>
                      <a:pPr algn="l">
                        <a:spcAft>
                          <a:spcPts val="0"/>
                        </a:spcAft>
                      </a:pPr>
                      <a:r>
                        <a:rPr lang="ru-RU" sz="1600" b="0" dirty="0">
                          <a:solidFill>
                            <a:schemeClr val="tx1"/>
                          </a:solidFill>
                          <a:effectLst/>
                          <a:latin typeface="+mn-lt"/>
                        </a:rPr>
                        <a:t>Модель</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ru-RU" sz="1600" b="0" dirty="0">
                          <a:solidFill>
                            <a:schemeClr val="tx1"/>
                          </a:solidFill>
                          <a:effectLst/>
                          <a:latin typeface="+mn-lt"/>
                        </a:rPr>
                        <a:t>Тип</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a:solidFill>
                            <a:schemeClr val="tx1"/>
                          </a:solidFill>
                          <a:effectLst/>
                          <a:latin typeface="+mn-lt"/>
                        </a:rPr>
                        <a:t>Кол. источников, шт.</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a:solidFill>
                            <a:schemeClr val="tx1"/>
                          </a:solidFill>
                          <a:effectLst/>
                          <a:latin typeface="+mn-lt"/>
                        </a:rPr>
                        <a:t>Кол. стоков, шт.</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a:solidFill>
                            <a:schemeClr val="tx1"/>
                          </a:solidFill>
                          <a:effectLst/>
                          <a:latin typeface="+mn-lt"/>
                        </a:rPr>
                        <a:t>Всего узлов, шт.</a:t>
                      </a:r>
                      <a:endParaRPr lang="ru-RU" sz="1600" b="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a:solidFill>
                            <a:schemeClr val="tx1"/>
                          </a:solidFill>
                          <a:effectLst/>
                          <a:latin typeface="+mn-lt"/>
                        </a:rPr>
                        <a:t>Кол. </a:t>
                      </a:r>
                      <a:r>
                        <a:rPr lang="ru-RU" sz="1600" b="0" dirty="0" smtClean="0">
                          <a:solidFill>
                            <a:schemeClr val="tx1"/>
                          </a:solidFill>
                          <a:effectLst/>
                          <a:latin typeface="+mn-lt"/>
                        </a:rPr>
                        <a:t>трубопроводов</a:t>
                      </a:r>
                      <a:r>
                        <a:rPr lang="ru-RU" sz="1600" b="0" dirty="0">
                          <a:solidFill>
                            <a:schemeClr val="tx1"/>
                          </a:solidFill>
                          <a:effectLst/>
                          <a:latin typeface="+mn-lt"/>
                        </a:rPr>
                        <a:t>, шт.</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smtClean="0">
                          <a:solidFill>
                            <a:schemeClr val="tx1"/>
                          </a:solidFill>
                          <a:effectLst/>
                          <a:latin typeface="+mn-lt"/>
                          <a:ea typeface="Times New Roman" panose="02020603050405020304" pitchFamily="18" charset="0"/>
                        </a:rPr>
                        <a:t>Протяженность т/п, км</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smtClean="0">
                          <a:solidFill>
                            <a:schemeClr val="tx1"/>
                          </a:solidFill>
                          <a:effectLst/>
                          <a:latin typeface="+mn-lt"/>
                          <a:ea typeface="Times New Roman" panose="02020603050405020304" pitchFamily="18" charset="0"/>
                        </a:rPr>
                        <a:t>Размер, км</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0130351"/>
                  </a:ext>
                </a:extLst>
              </a:tr>
              <a:tr h="190500">
                <a:tc>
                  <a:txBody>
                    <a:bodyPr/>
                    <a:lstStyle/>
                    <a:p>
                      <a:pPr algn="l">
                        <a:spcAft>
                          <a:spcPts val="0"/>
                        </a:spcAft>
                      </a:pPr>
                      <a:r>
                        <a:rPr lang="en-US" sz="1600" b="0" dirty="0" smtClean="0">
                          <a:solidFill>
                            <a:schemeClr val="tx1"/>
                          </a:solidFill>
                          <a:effectLst/>
                          <a:latin typeface="+mn-lt"/>
                          <a:ea typeface="+mn-ea"/>
                        </a:rPr>
                        <a:t>NS_1</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ru-RU" sz="1600" b="0" dirty="0" smtClean="0">
                          <a:solidFill>
                            <a:schemeClr val="tx1"/>
                          </a:solidFill>
                          <a:effectLst/>
                          <a:latin typeface="+mn-lt"/>
                          <a:ea typeface="Times New Roman" panose="02020603050405020304" pitchFamily="18" charset="0"/>
                        </a:rPr>
                        <a:t>НС</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a:solidFill>
                            <a:schemeClr val="tx1"/>
                          </a:solidFill>
                          <a:effectLst/>
                          <a:latin typeface="+mn-lt"/>
                        </a:rPr>
                        <a:t>37</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a:solidFill>
                            <a:schemeClr val="tx1"/>
                          </a:solidFill>
                          <a:effectLst/>
                          <a:latin typeface="+mn-lt"/>
                        </a:rPr>
                        <a:t>1</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a:solidFill>
                            <a:schemeClr val="tx1"/>
                          </a:solidFill>
                          <a:effectLst/>
                          <a:latin typeface="+mn-lt"/>
                        </a:rPr>
                        <a:t>72</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a:solidFill>
                            <a:schemeClr val="tx1"/>
                          </a:solidFill>
                          <a:effectLst/>
                          <a:latin typeface="+mn-lt"/>
                        </a:rPr>
                        <a:t>53</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smtClean="0">
                          <a:solidFill>
                            <a:schemeClr val="tx1"/>
                          </a:solidFill>
                          <a:effectLst/>
                          <a:latin typeface="+mn-lt"/>
                          <a:ea typeface="Times New Roman" panose="02020603050405020304" pitchFamily="18" charset="0"/>
                        </a:rPr>
                        <a:t>31,86</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smtClean="0">
                          <a:solidFill>
                            <a:schemeClr val="tx1"/>
                          </a:solidFill>
                          <a:effectLst/>
                          <a:latin typeface="+mn-lt"/>
                          <a:ea typeface="Times New Roman" panose="02020603050405020304" pitchFamily="18" charset="0"/>
                        </a:rPr>
                        <a:t>8,3</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2949847"/>
                  </a:ext>
                </a:extLst>
              </a:tr>
              <a:tr h="190500">
                <a:tc>
                  <a:txBody>
                    <a:bodyPr/>
                    <a:lstStyle/>
                    <a:p>
                      <a:pPr algn="l">
                        <a:spcAft>
                          <a:spcPts val="0"/>
                        </a:spcAft>
                      </a:pPr>
                      <a:r>
                        <a:rPr lang="en-US" sz="1600" b="0" dirty="0" smtClean="0">
                          <a:solidFill>
                            <a:schemeClr val="tx1"/>
                          </a:solidFill>
                          <a:effectLst/>
                          <a:latin typeface="+mn-lt"/>
                        </a:rPr>
                        <a:t>PPD_1</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ru-RU" sz="1600" b="0" dirty="0" smtClean="0">
                          <a:solidFill>
                            <a:schemeClr val="tx1"/>
                          </a:solidFill>
                          <a:effectLst/>
                          <a:latin typeface="+mn-lt"/>
                          <a:ea typeface="+mn-ea"/>
                        </a:rPr>
                        <a:t>ППД</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a:solidFill>
                            <a:schemeClr val="tx1"/>
                          </a:solidFill>
                          <a:effectLst/>
                          <a:latin typeface="+mn-lt"/>
                        </a:rPr>
                        <a:t>1</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a:solidFill>
                            <a:schemeClr val="tx1"/>
                          </a:solidFill>
                          <a:effectLst/>
                          <a:latin typeface="+mn-lt"/>
                        </a:rPr>
                        <a:t>45</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a:solidFill>
                            <a:schemeClr val="tx1"/>
                          </a:solidFill>
                          <a:effectLst/>
                          <a:latin typeface="+mn-lt"/>
                        </a:rPr>
                        <a:t>67</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a:solidFill>
                            <a:schemeClr val="tx1"/>
                          </a:solidFill>
                          <a:effectLst/>
                          <a:latin typeface="+mn-lt"/>
                        </a:rPr>
                        <a:t>53</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smtClean="0">
                          <a:solidFill>
                            <a:schemeClr val="tx1"/>
                          </a:solidFill>
                          <a:effectLst/>
                          <a:latin typeface="+mn-lt"/>
                          <a:ea typeface="Times New Roman" panose="02020603050405020304" pitchFamily="18" charset="0"/>
                        </a:rPr>
                        <a:t>37,6</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smtClean="0">
                          <a:solidFill>
                            <a:schemeClr val="tx1"/>
                          </a:solidFill>
                          <a:effectLst/>
                          <a:latin typeface="+mn-lt"/>
                          <a:ea typeface="Times New Roman" panose="02020603050405020304" pitchFamily="18" charset="0"/>
                        </a:rPr>
                        <a:t>6,2</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4107233"/>
                  </a:ext>
                </a:extLst>
              </a:tr>
              <a:tr h="190500">
                <a:tc>
                  <a:txBody>
                    <a:bodyPr/>
                    <a:lstStyle/>
                    <a:p>
                      <a:pPr algn="l">
                        <a:spcAft>
                          <a:spcPts val="0"/>
                        </a:spcAft>
                      </a:pPr>
                      <a:r>
                        <a:rPr lang="en-US" sz="1600" b="0" dirty="0" smtClean="0">
                          <a:solidFill>
                            <a:schemeClr val="tx1"/>
                          </a:solidFill>
                          <a:effectLst/>
                          <a:latin typeface="+mn-lt"/>
                          <a:ea typeface="+mn-ea"/>
                        </a:rPr>
                        <a:t>Gas_1</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ru-RU" sz="1600" b="0" dirty="0" smtClean="0">
                          <a:solidFill>
                            <a:schemeClr val="tx1"/>
                          </a:solidFill>
                          <a:effectLst/>
                          <a:latin typeface="+mn-lt"/>
                          <a:ea typeface="+mn-ea"/>
                        </a:rPr>
                        <a:t>Газ</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600" b="0" dirty="0" smtClean="0">
                          <a:solidFill>
                            <a:schemeClr val="tx1"/>
                          </a:solidFill>
                          <a:effectLst/>
                          <a:latin typeface="+mn-lt"/>
                        </a:rPr>
                        <a:t>2</a:t>
                      </a:r>
                      <a:r>
                        <a:rPr lang="ru-RU" sz="1600" b="0" dirty="0" smtClean="0">
                          <a:solidFill>
                            <a:schemeClr val="tx1"/>
                          </a:solidFill>
                          <a:effectLst/>
                          <a:latin typeface="+mn-lt"/>
                        </a:rPr>
                        <a:t>1</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600" b="0" dirty="0" smtClean="0">
                          <a:solidFill>
                            <a:schemeClr val="tx1"/>
                          </a:solidFill>
                          <a:effectLst/>
                          <a:latin typeface="+mn-lt"/>
                          <a:ea typeface="Times New Roman" panose="02020603050405020304" pitchFamily="18" charset="0"/>
                        </a:rPr>
                        <a:t>8</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smtClean="0">
                          <a:solidFill>
                            <a:schemeClr val="tx1"/>
                          </a:solidFill>
                          <a:effectLst/>
                          <a:latin typeface="+mn-lt"/>
                          <a:ea typeface="+mn-ea"/>
                        </a:rPr>
                        <a:t>87</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600" b="0" dirty="0" smtClean="0">
                          <a:solidFill>
                            <a:schemeClr val="tx1"/>
                          </a:solidFill>
                          <a:effectLst/>
                          <a:latin typeface="+mn-lt"/>
                          <a:ea typeface="Times New Roman" panose="02020603050405020304" pitchFamily="18" charset="0"/>
                        </a:rPr>
                        <a:t>71</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smtClean="0">
                          <a:solidFill>
                            <a:schemeClr val="tx1"/>
                          </a:solidFill>
                          <a:effectLst/>
                          <a:latin typeface="+mn-lt"/>
                          <a:ea typeface="Times New Roman" panose="02020603050405020304" pitchFamily="18" charset="0"/>
                        </a:rPr>
                        <a:t>183,9</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smtClean="0">
                          <a:solidFill>
                            <a:schemeClr val="tx1"/>
                          </a:solidFill>
                          <a:effectLst/>
                          <a:latin typeface="+mn-lt"/>
                          <a:ea typeface="Times New Roman" panose="02020603050405020304" pitchFamily="18" charset="0"/>
                        </a:rPr>
                        <a:t>57,8</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3553928"/>
                  </a:ext>
                </a:extLst>
              </a:tr>
              <a:tr h="190500">
                <a:tc>
                  <a:txBody>
                    <a:bodyPr/>
                    <a:lstStyle/>
                    <a:p>
                      <a:pPr algn="l">
                        <a:spcAft>
                          <a:spcPts val="0"/>
                        </a:spcAft>
                      </a:pP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9824485"/>
                  </a:ext>
                </a:extLst>
              </a:tr>
              <a:tr h="190500">
                <a:tc>
                  <a:txBody>
                    <a:bodyPr/>
                    <a:lstStyle/>
                    <a:p>
                      <a:pPr algn="l">
                        <a:spcAft>
                          <a:spcPts val="0"/>
                        </a:spcAft>
                      </a:pPr>
                      <a:r>
                        <a:rPr lang="en-US" sz="1600" b="0" dirty="0" smtClean="0">
                          <a:solidFill>
                            <a:schemeClr val="tx1"/>
                          </a:solidFill>
                          <a:effectLst/>
                          <a:latin typeface="+mn-lt"/>
                          <a:ea typeface="Times New Roman" panose="02020603050405020304" pitchFamily="18" charset="0"/>
                        </a:rPr>
                        <a:t>PPD_2</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ru-RU" sz="1600" b="0" dirty="0" smtClean="0">
                          <a:solidFill>
                            <a:schemeClr val="tx1"/>
                          </a:solidFill>
                          <a:effectLst/>
                          <a:latin typeface="+mn-lt"/>
                          <a:ea typeface="+mn-ea"/>
                        </a:rPr>
                        <a:t>ППД</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600" b="0" dirty="0" smtClean="0">
                          <a:solidFill>
                            <a:schemeClr val="tx1"/>
                          </a:solidFill>
                          <a:effectLst/>
                          <a:latin typeface="+mn-lt"/>
                          <a:ea typeface="Times New Roman" panose="02020603050405020304" pitchFamily="18" charset="0"/>
                        </a:rPr>
                        <a:t>1</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600" b="0" dirty="0" smtClean="0">
                          <a:solidFill>
                            <a:schemeClr val="tx1"/>
                          </a:solidFill>
                          <a:effectLst/>
                          <a:latin typeface="+mn-lt"/>
                          <a:ea typeface="Times New Roman" panose="02020603050405020304" pitchFamily="18" charset="0"/>
                        </a:rPr>
                        <a:t>60</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600" b="0" dirty="0" smtClean="0">
                          <a:solidFill>
                            <a:schemeClr val="tx1"/>
                          </a:solidFill>
                          <a:effectLst/>
                          <a:latin typeface="+mn-lt"/>
                          <a:ea typeface="Times New Roman" panose="02020603050405020304" pitchFamily="18" charset="0"/>
                        </a:rPr>
                        <a:t>88</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600" b="0" dirty="0" smtClean="0">
                          <a:solidFill>
                            <a:schemeClr val="tx1"/>
                          </a:solidFill>
                          <a:effectLst/>
                          <a:latin typeface="+mn-lt"/>
                          <a:ea typeface="Times New Roman" panose="02020603050405020304" pitchFamily="18" charset="0"/>
                        </a:rPr>
                        <a:t>64</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600" b="0" dirty="0" smtClean="0">
                          <a:solidFill>
                            <a:schemeClr val="tx1"/>
                          </a:solidFill>
                          <a:effectLst/>
                          <a:latin typeface="+mn-lt"/>
                          <a:ea typeface="Times New Roman" panose="02020603050405020304" pitchFamily="18" charset="0"/>
                        </a:rPr>
                        <a:t>51,7</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600" b="0" dirty="0" smtClean="0">
                          <a:solidFill>
                            <a:schemeClr val="tx1"/>
                          </a:solidFill>
                          <a:effectLst/>
                          <a:latin typeface="+mn-lt"/>
                          <a:ea typeface="Times New Roman" panose="02020603050405020304" pitchFamily="18" charset="0"/>
                        </a:rPr>
                        <a:t>-</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3478049"/>
                  </a:ext>
                </a:extLst>
              </a:tr>
              <a:tr h="190500">
                <a:tc>
                  <a:txBody>
                    <a:bodyPr/>
                    <a:lstStyle/>
                    <a:p>
                      <a:pPr algn="l">
                        <a:spcAft>
                          <a:spcPts val="0"/>
                        </a:spcAft>
                      </a:pPr>
                      <a:r>
                        <a:rPr lang="en-US" sz="1600" b="0" dirty="0" smtClean="0">
                          <a:solidFill>
                            <a:schemeClr val="tx1"/>
                          </a:solidFill>
                          <a:effectLst/>
                          <a:latin typeface="+mn-lt"/>
                          <a:ea typeface="Times New Roman" panose="02020603050405020304" pitchFamily="18" charset="0"/>
                        </a:rPr>
                        <a:t>PPD_3</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ru-RU" sz="1600" b="0" dirty="0" smtClean="0">
                          <a:solidFill>
                            <a:schemeClr val="tx1"/>
                          </a:solidFill>
                          <a:effectLst/>
                          <a:latin typeface="+mn-lt"/>
                          <a:ea typeface="Times New Roman" panose="02020603050405020304" pitchFamily="18" charset="0"/>
                        </a:rPr>
                        <a:t>ППД</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smtClean="0">
                          <a:solidFill>
                            <a:schemeClr val="tx1"/>
                          </a:solidFill>
                          <a:effectLst/>
                          <a:latin typeface="+mn-lt"/>
                          <a:ea typeface="Times New Roman" panose="02020603050405020304" pitchFamily="18" charset="0"/>
                        </a:rPr>
                        <a:t>2</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smtClean="0">
                          <a:solidFill>
                            <a:schemeClr val="tx1"/>
                          </a:solidFill>
                          <a:effectLst/>
                          <a:latin typeface="+mn-lt"/>
                          <a:ea typeface="Times New Roman" panose="02020603050405020304" pitchFamily="18" charset="0"/>
                        </a:rPr>
                        <a:t>16</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smtClean="0">
                          <a:solidFill>
                            <a:schemeClr val="tx1"/>
                          </a:solidFill>
                          <a:effectLst/>
                          <a:latin typeface="+mn-lt"/>
                          <a:ea typeface="Times New Roman" panose="02020603050405020304" pitchFamily="18" charset="0"/>
                        </a:rPr>
                        <a:t>35</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smtClean="0">
                          <a:solidFill>
                            <a:schemeClr val="tx1"/>
                          </a:solidFill>
                          <a:effectLst/>
                          <a:latin typeface="+mn-lt"/>
                          <a:ea typeface="Times New Roman" panose="02020603050405020304" pitchFamily="18" charset="0"/>
                        </a:rPr>
                        <a:t>20</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smtClean="0">
                          <a:solidFill>
                            <a:schemeClr val="tx1"/>
                          </a:solidFill>
                          <a:effectLst/>
                          <a:latin typeface="+mn-lt"/>
                          <a:ea typeface="Times New Roman" panose="02020603050405020304" pitchFamily="18" charset="0"/>
                        </a:rPr>
                        <a:t>40,0</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smtClean="0">
                          <a:solidFill>
                            <a:schemeClr val="tx1"/>
                          </a:solidFill>
                          <a:effectLst/>
                          <a:latin typeface="+mn-lt"/>
                          <a:ea typeface="Times New Roman" panose="02020603050405020304" pitchFamily="18" charset="0"/>
                        </a:rPr>
                        <a:t>-</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9214480"/>
                  </a:ext>
                </a:extLst>
              </a:tr>
              <a:tr h="190500">
                <a:tc>
                  <a:txBody>
                    <a:bodyPr/>
                    <a:lstStyle/>
                    <a:p>
                      <a:pPr algn="l">
                        <a:spcAft>
                          <a:spcPts val="0"/>
                        </a:spcAft>
                      </a:pPr>
                      <a:r>
                        <a:rPr lang="en-US" sz="1600" b="0" dirty="0" smtClean="0">
                          <a:solidFill>
                            <a:schemeClr val="tx1"/>
                          </a:solidFill>
                          <a:effectLst/>
                          <a:latin typeface="+mn-lt"/>
                          <a:ea typeface="Times New Roman" panose="02020603050405020304" pitchFamily="18" charset="0"/>
                        </a:rPr>
                        <a:t>NS_2</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spcAft>
                          <a:spcPts val="0"/>
                        </a:spcAft>
                      </a:pPr>
                      <a:r>
                        <a:rPr lang="ru-RU" sz="1600" b="0" dirty="0" smtClean="0">
                          <a:solidFill>
                            <a:schemeClr val="tx1"/>
                          </a:solidFill>
                          <a:effectLst/>
                          <a:latin typeface="+mn-lt"/>
                          <a:ea typeface="Times New Roman" panose="02020603050405020304" pitchFamily="18" charset="0"/>
                        </a:rPr>
                        <a:t>НС</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smtClean="0">
                          <a:solidFill>
                            <a:schemeClr val="tx1"/>
                          </a:solidFill>
                          <a:effectLst/>
                          <a:latin typeface="+mn-lt"/>
                          <a:ea typeface="Times New Roman" panose="02020603050405020304" pitchFamily="18" charset="0"/>
                        </a:rPr>
                        <a:t>78</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smtClean="0">
                          <a:solidFill>
                            <a:schemeClr val="tx1"/>
                          </a:solidFill>
                          <a:effectLst/>
                          <a:latin typeface="+mn-lt"/>
                          <a:ea typeface="Times New Roman" panose="02020603050405020304" pitchFamily="18" charset="0"/>
                        </a:rPr>
                        <a:t>2</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smtClean="0">
                          <a:solidFill>
                            <a:schemeClr val="tx1"/>
                          </a:solidFill>
                          <a:effectLst/>
                          <a:latin typeface="+mn-lt"/>
                          <a:ea typeface="Times New Roman" panose="02020603050405020304" pitchFamily="18" charset="0"/>
                        </a:rPr>
                        <a:t>131</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smtClean="0">
                          <a:solidFill>
                            <a:schemeClr val="tx1"/>
                          </a:solidFill>
                          <a:effectLst/>
                          <a:latin typeface="+mn-lt"/>
                          <a:ea typeface="Times New Roman" panose="02020603050405020304" pitchFamily="18" charset="0"/>
                        </a:rPr>
                        <a:t>108</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smtClean="0">
                          <a:solidFill>
                            <a:schemeClr val="tx1"/>
                          </a:solidFill>
                          <a:effectLst/>
                          <a:latin typeface="+mn-lt"/>
                          <a:ea typeface="Times New Roman" panose="02020603050405020304" pitchFamily="18" charset="0"/>
                        </a:rPr>
                        <a:t>57,8</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ru-RU" sz="1600" b="0" dirty="0" smtClean="0">
                          <a:solidFill>
                            <a:schemeClr val="tx1"/>
                          </a:solidFill>
                          <a:effectLst/>
                          <a:latin typeface="+mn-lt"/>
                          <a:ea typeface="Times New Roman" panose="02020603050405020304" pitchFamily="18" charset="0"/>
                        </a:rPr>
                        <a:t>-</a:t>
                      </a:r>
                      <a:endParaRPr lang="ru-RU" sz="1600" b="0" dirty="0">
                        <a:solidFill>
                          <a:schemeClr val="tx1"/>
                        </a:solidFill>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417435"/>
                  </a:ext>
                </a:extLst>
              </a:tr>
            </a:tbl>
          </a:graphicData>
        </a:graphic>
      </p:graphicFrame>
    </p:spTree>
    <p:extLst>
      <p:ext uri="{BB962C8B-B14F-4D97-AF65-F5344CB8AC3E}">
        <p14:creationId xmlns:p14="http://schemas.microsoft.com/office/powerpoint/2010/main" val="8425858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Прямоугольник 25">
            <a:extLst>
              <a:ext uri="{FF2B5EF4-FFF2-40B4-BE49-F238E27FC236}">
                <a16:creationId xmlns:a16="http://schemas.microsoft.com/office/drawing/2014/main" id="{D608272A-361E-4C5B-ADF4-91D8DE19BDBD}"/>
              </a:ext>
            </a:extLst>
          </p:cNvPr>
          <p:cNvSpPr/>
          <p:nvPr/>
        </p:nvSpPr>
        <p:spPr>
          <a:xfrm>
            <a:off x="1058711" y="883231"/>
            <a:ext cx="1885315" cy="53051"/>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8" name="TextBox 7"/>
              <p:cNvSpPr txBox="1"/>
              <p:nvPr/>
            </p:nvSpPr>
            <p:spPr>
              <a:xfrm>
                <a:off x="1058711" y="1129452"/>
                <a:ext cx="513561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𝑡𝑎𝑟𝑔𝑒𝑡</m:t>
                      </m:r>
                      <m:r>
                        <a:rPr lang="en-US" sz="2400" b="0" i="1" smtClean="0">
                          <a:latin typeface="Cambria Math" panose="02040503050406030204" pitchFamily="18" charset="0"/>
                        </a:rPr>
                        <m:t>_</m:t>
                      </m:r>
                      <m:r>
                        <a:rPr lang="en-US" sz="2400" b="0" i="1" smtClean="0">
                          <a:latin typeface="Cambria Math" panose="02040503050406030204" pitchFamily="18" charset="0"/>
                        </a:rPr>
                        <m:t>𝑓𝑢𝑛𝑐𝑡𝑖𝑜𝑛</m:t>
                      </m:r>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pt-BR" sz="2400" i="1">
                              <a:latin typeface="Cambria Math" panose="02040503050406030204" pitchFamily="18" charset="0"/>
                            </a:rPr>
                          </m:ctrlPr>
                        </m:dPr>
                        <m:e>
                          <m:r>
                            <a:rPr lang="en-US" sz="2400" i="1">
                              <a:latin typeface="Cambria Math" panose="02040503050406030204" pitchFamily="18" charset="0"/>
                            </a:rPr>
                            <m:t>?, ?,?,?</m:t>
                          </m:r>
                        </m:e>
                      </m:d>
                    </m:oMath>
                  </m:oMathPara>
                </a14:m>
                <a:endParaRPr lang="ru-RU"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1058711" y="1129452"/>
                <a:ext cx="5135612" cy="369332"/>
              </a:xfrm>
              <a:prstGeom prst="rect">
                <a:avLst/>
              </a:prstGeom>
              <a:blipFill>
                <a:blip r:embed="rId3"/>
                <a:stretch>
                  <a:fillRect b="-34426"/>
                </a:stretch>
              </a:blipFill>
            </p:spPr>
            <p:txBody>
              <a:bodyPr/>
              <a:lstStyle/>
              <a:p>
                <a:r>
                  <a:rPr lang="ru-RU">
                    <a:noFill/>
                  </a:rPr>
                  <a:t> </a:t>
                </a:r>
              </a:p>
            </p:txBody>
          </p:sp>
        </mc:Fallback>
      </mc:AlternateContent>
      <p:graphicFrame>
        <p:nvGraphicFramePr>
          <p:cNvPr id="3" name="Таблица 2"/>
          <p:cNvGraphicFramePr>
            <a:graphicFrameLocks noGrp="1"/>
          </p:cNvGraphicFramePr>
          <p:nvPr/>
        </p:nvGraphicFramePr>
        <p:xfrm>
          <a:off x="722672" y="1691954"/>
          <a:ext cx="11106905" cy="4267200"/>
        </p:xfrm>
        <a:graphic>
          <a:graphicData uri="http://schemas.openxmlformats.org/drawingml/2006/table">
            <a:tbl>
              <a:tblPr/>
              <a:tblGrid>
                <a:gridCol w="4247534">
                  <a:extLst>
                    <a:ext uri="{9D8B030D-6E8A-4147-A177-3AD203B41FA5}">
                      <a16:colId xmlns:a16="http://schemas.microsoft.com/office/drawing/2014/main" val="3880060313"/>
                    </a:ext>
                  </a:extLst>
                </a:gridCol>
                <a:gridCol w="2374491">
                  <a:extLst>
                    <a:ext uri="{9D8B030D-6E8A-4147-A177-3AD203B41FA5}">
                      <a16:colId xmlns:a16="http://schemas.microsoft.com/office/drawing/2014/main" val="195001493"/>
                    </a:ext>
                  </a:extLst>
                </a:gridCol>
                <a:gridCol w="1013826">
                  <a:extLst>
                    <a:ext uri="{9D8B030D-6E8A-4147-A177-3AD203B41FA5}">
                      <a16:colId xmlns:a16="http://schemas.microsoft.com/office/drawing/2014/main" val="935699755"/>
                    </a:ext>
                  </a:extLst>
                </a:gridCol>
                <a:gridCol w="1360664">
                  <a:extLst>
                    <a:ext uri="{9D8B030D-6E8A-4147-A177-3AD203B41FA5}">
                      <a16:colId xmlns:a16="http://schemas.microsoft.com/office/drawing/2014/main" val="746010716"/>
                    </a:ext>
                  </a:extLst>
                </a:gridCol>
                <a:gridCol w="1389211">
                  <a:extLst>
                    <a:ext uri="{9D8B030D-6E8A-4147-A177-3AD203B41FA5}">
                      <a16:colId xmlns:a16="http://schemas.microsoft.com/office/drawing/2014/main" val="2751800922"/>
                    </a:ext>
                  </a:extLst>
                </a:gridCol>
                <a:gridCol w="721179">
                  <a:extLst>
                    <a:ext uri="{9D8B030D-6E8A-4147-A177-3AD203B41FA5}">
                      <a16:colId xmlns:a16="http://schemas.microsoft.com/office/drawing/2014/main" val="1354810360"/>
                    </a:ext>
                  </a:extLst>
                </a:gridCol>
              </a:tblGrid>
              <a:tr h="190500">
                <a:tc>
                  <a:txBody>
                    <a:bodyPr/>
                    <a:lstStyle/>
                    <a:p>
                      <a:pPr marL="36000" algn="l" fontAlgn="b"/>
                      <a:r>
                        <a:rPr lang="ru-RU" sz="2000" b="0" i="0" u="none" strike="noStrike" dirty="0">
                          <a:solidFill>
                            <a:srgbClr val="000000"/>
                          </a:solidFill>
                          <a:effectLst/>
                          <a:latin typeface="Calibri" panose="020F0502020204030204" pitchFamily="34" charset="0"/>
                          <a:cs typeface="Calibri" panose="020F0502020204030204" pitchFamily="34" charset="0"/>
                        </a:rPr>
                        <a:t>Параметр</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36000" algn="l" fontAlgn="b"/>
                      <a:r>
                        <a:rPr lang="ru-RU" sz="2000" b="0" i="0" u="none" strike="noStrike">
                          <a:solidFill>
                            <a:srgbClr val="000000"/>
                          </a:solidFill>
                          <a:effectLst/>
                          <a:latin typeface="Calibri" panose="020F0502020204030204" pitchFamily="34" charset="0"/>
                          <a:cs typeface="Calibri" panose="020F0502020204030204" pitchFamily="34" charset="0"/>
                        </a:rPr>
                        <a:t>Пределы измерения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cs typeface="Calibri" panose="020F0502020204030204" pitchFamily="34" charset="0"/>
                        </a:rPr>
                        <a:t>Мин.∆</a:t>
                      </a:r>
                      <a:r>
                        <a:rPr lang="en-US" sz="2000" b="0" i="0" u="none" strike="noStrike">
                          <a:solidFill>
                            <a:srgbClr val="000000"/>
                          </a:solidFill>
                          <a:effectLst/>
                          <a:latin typeface="Calibri" panose="020F0502020204030204" pitchFamily="34" charset="0"/>
                          <a:cs typeface="Calibri" panose="020F0502020204030204" pitchFamily="34" charset="0"/>
                        </a:rPr>
                        <a:t>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1" i="0" u="none" strike="noStrike" dirty="0">
                          <a:solidFill>
                            <a:srgbClr val="000000"/>
                          </a:solidFill>
                          <a:effectLst/>
                          <a:latin typeface="Calibri" panose="020F0502020204030204" pitchFamily="34" charset="0"/>
                          <a:cs typeface="Calibri" panose="020F0502020204030204" pitchFamily="34" charset="0"/>
                        </a:rPr>
                        <a:t>Среднее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cs typeface="Calibri" panose="020F0502020204030204" pitchFamily="34" charset="0"/>
                        </a:rPr>
                        <a:t>Макс.∆</a:t>
                      </a:r>
                      <a:r>
                        <a:rPr lang="en-US" sz="2000" b="0" i="0" u="none" strike="noStrike">
                          <a:solidFill>
                            <a:srgbClr val="000000"/>
                          </a:solidFill>
                          <a:effectLst/>
                          <a:latin typeface="Calibri" panose="020F0502020204030204" pitchFamily="34" charset="0"/>
                          <a:cs typeface="Calibri" panose="020F0502020204030204" pitchFamily="34" charset="0"/>
                        </a:rPr>
                        <a:t>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cs typeface="Calibri" panose="020F0502020204030204" pitchFamily="34" charset="0"/>
                        </a:rPr>
                        <a:t>СКО</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0008077"/>
                  </a:ext>
                </a:extLst>
              </a:tr>
              <a:tr h="190500">
                <a:tc>
                  <a:txBody>
                    <a:bodyPr/>
                    <a:lstStyle/>
                    <a:p>
                      <a:pPr marL="36000" algn="l" fontAlgn="b"/>
                      <a:r>
                        <a:rPr lang="ru-RU" sz="2000" b="0" i="0" u="none" strike="noStrike" dirty="0">
                          <a:solidFill>
                            <a:srgbClr val="000000"/>
                          </a:solidFill>
                          <a:effectLst/>
                          <a:latin typeface="Calibri" panose="020F0502020204030204" pitchFamily="34" charset="0"/>
                          <a:cs typeface="Calibri" panose="020F0502020204030204" pitchFamily="34" charset="0"/>
                        </a:rPr>
                        <a:t>Температура окружающей среды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36000" algn="l" fontAlgn="b"/>
                      <a:r>
                        <a:rPr lang="en-US" sz="2000" b="0" i="0" u="none" strike="noStrike" dirty="0">
                          <a:solidFill>
                            <a:srgbClr val="000000"/>
                          </a:solidFill>
                          <a:effectLst/>
                          <a:latin typeface="Calibri" panose="020F0502020204030204" pitchFamily="34" charset="0"/>
                          <a:cs typeface="Calibri" panose="020F0502020204030204" pitchFamily="34" charset="0"/>
                        </a:rPr>
                        <a:t>-15..15 ⁰C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cs typeface="Calibri" panose="020F0502020204030204" pitchFamily="34" charset="0"/>
                        </a:rPr>
                        <a:t>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1" i="0" u="none" strike="noStrike" dirty="0">
                          <a:solidFill>
                            <a:srgbClr val="000000"/>
                          </a:solidFill>
                          <a:effectLst/>
                          <a:latin typeface="Calibri" panose="020F0502020204030204" pitchFamily="34" charset="0"/>
                          <a:cs typeface="Calibri" panose="020F0502020204030204" pitchFamily="34" charset="0"/>
                        </a:rPr>
                        <a:t>0,04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cs typeface="Calibri" panose="020F0502020204030204" pitchFamily="34" charset="0"/>
                        </a:rPr>
                        <a:t>0,50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cs typeface="Calibri" panose="020F0502020204030204" pitchFamily="34" charset="0"/>
                        </a:rPr>
                        <a:t>0,08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267688"/>
                  </a:ext>
                </a:extLst>
              </a:tr>
              <a:tr h="190500">
                <a:tc>
                  <a:txBody>
                    <a:bodyPr/>
                    <a:lstStyle/>
                    <a:p>
                      <a:pPr marL="36000" algn="l" fontAlgn="b"/>
                      <a:r>
                        <a:rPr lang="ru-RU" sz="2000" b="0" i="0" u="none" strike="noStrike" dirty="0" err="1">
                          <a:solidFill>
                            <a:srgbClr val="000000"/>
                          </a:solidFill>
                          <a:effectLst/>
                          <a:latin typeface="Calibri" panose="020F0502020204030204" pitchFamily="34" charset="0"/>
                          <a:cs typeface="Calibri" panose="020F0502020204030204" pitchFamily="34" charset="0"/>
                        </a:rPr>
                        <a:t>Обводненность</a:t>
                      </a:r>
                      <a:r>
                        <a:rPr lang="ru-RU" sz="2000" b="0" i="0" u="none" strike="noStrike" dirty="0">
                          <a:solidFill>
                            <a:srgbClr val="000000"/>
                          </a:solidFill>
                          <a:effectLst/>
                          <a:latin typeface="Calibri" panose="020F0502020204030204" pitchFamily="34" charset="0"/>
                          <a:cs typeface="Calibri" panose="020F0502020204030204" pitchFamily="34" charset="0"/>
                        </a:rPr>
                        <a:t> инверсии</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36000" algn="l" fontAlgn="b"/>
                      <a:r>
                        <a:rPr lang="ru-RU" sz="2000" b="0" i="0" u="none" strike="noStrike" dirty="0">
                          <a:solidFill>
                            <a:srgbClr val="000000"/>
                          </a:solidFill>
                          <a:effectLst/>
                          <a:latin typeface="Calibri" panose="020F0502020204030204" pitchFamily="34" charset="0"/>
                          <a:cs typeface="Calibri" panose="020F0502020204030204" pitchFamily="34" charset="0"/>
                        </a:rPr>
                        <a:t>60..90%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cs typeface="Calibri" panose="020F0502020204030204" pitchFamily="34" charset="0"/>
                        </a:rPr>
                        <a:t>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1" i="0" u="none" strike="noStrike" dirty="0">
                          <a:solidFill>
                            <a:srgbClr val="000000"/>
                          </a:solidFill>
                          <a:effectLst/>
                          <a:latin typeface="Calibri" panose="020F0502020204030204" pitchFamily="34" charset="0"/>
                          <a:cs typeface="Calibri" panose="020F0502020204030204" pitchFamily="34" charset="0"/>
                        </a:rPr>
                        <a:t>0,04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cs typeface="Calibri" panose="020F0502020204030204" pitchFamily="34" charset="0"/>
                        </a:rPr>
                        <a:t>0,71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cs typeface="Calibri" panose="020F0502020204030204" pitchFamily="34" charset="0"/>
                        </a:rPr>
                        <a:t>0,15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4440742"/>
                  </a:ext>
                </a:extLst>
              </a:tr>
              <a:tr h="190500">
                <a:tc>
                  <a:txBody>
                    <a:bodyPr/>
                    <a:lstStyle/>
                    <a:p>
                      <a:pPr marL="36000" algn="l" fontAlgn="b"/>
                      <a:r>
                        <a:rPr lang="ru-RU" sz="2000" b="0" i="0" u="none" strike="noStrike" dirty="0">
                          <a:solidFill>
                            <a:srgbClr val="000000"/>
                          </a:solidFill>
                          <a:effectLst/>
                          <a:latin typeface="Calibri" panose="020F0502020204030204" pitchFamily="34" charset="0"/>
                          <a:cs typeface="Calibri" panose="020F0502020204030204" pitchFamily="34" charset="0"/>
                        </a:rPr>
                        <a:t>Динамическая вязкость дегазированной нефти (пользовательские значения)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36000" algn="l" fontAlgn="b"/>
                      <a:r>
                        <a:rPr lang="ru-RU" sz="2000" b="0" i="0" u="none" strike="noStrike" dirty="0">
                          <a:solidFill>
                            <a:srgbClr val="000000"/>
                          </a:solidFill>
                          <a:effectLst/>
                          <a:latin typeface="Calibri" panose="020F0502020204030204" pitchFamily="34" charset="0"/>
                          <a:cs typeface="Calibri" panose="020F0502020204030204" pitchFamily="34" charset="0"/>
                        </a:rPr>
                        <a:t>0,03..7,4 </a:t>
                      </a:r>
                      <a:r>
                        <a:rPr lang="ru-RU" sz="2000" b="0" i="0" u="none" strike="noStrike" dirty="0" err="1">
                          <a:solidFill>
                            <a:srgbClr val="000000"/>
                          </a:solidFill>
                          <a:effectLst/>
                          <a:latin typeface="Calibri" panose="020F0502020204030204" pitchFamily="34" charset="0"/>
                          <a:cs typeface="Calibri" panose="020F0502020204030204" pitchFamily="34" charset="0"/>
                        </a:rPr>
                        <a:t>Па∙с</a:t>
                      </a:r>
                      <a:endParaRPr lang="ru-RU" sz="2000" b="0"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dirty="0">
                          <a:solidFill>
                            <a:srgbClr val="000000"/>
                          </a:solidFill>
                          <a:effectLst/>
                          <a:latin typeface="Calibri" panose="020F0502020204030204" pitchFamily="34" charset="0"/>
                          <a:cs typeface="Calibri" panose="020F0502020204030204" pitchFamily="34" charset="0"/>
                        </a:rPr>
                        <a:t>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1" i="0" u="none" strike="noStrike" dirty="0">
                          <a:solidFill>
                            <a:srgbClr val="000000"/>
                          </a:solidFill>
                          <a:effectLst/>
                          <a:latin typeface="Calibri" panose="020F0502020204030204" pitchFamily="34" charset="0"/>
                          <a:cs typeface="Calibri" panose="020F0502020204030204" pitchFamily="34" charset="0"/>
                        </a:rPr>
                        <a:t>3,90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cs typeface="Calibri" panose="020F0502020204030204" pitchFamily="34" charset="0"/>
                        </a:rPr>
                        <a:t>34,58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cs typeface="Calibri" panose="020F0502020204030204" pitchFamily="34" charset="0"/>
                        </a:rPr>
                        <a:t>5,93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433662"/>
                  </a:ext>
                </a:extLst>
              </a:tr>
              <a:tr h="190500">
                <a:tc>
                  <a:txBody>
                    <a:bodyPr/>
                    <a:lstStyle/>
                    <a:p>
                      <a:pPr marL="36000" algn="l" fontAlgn="b"/>
                      <a:r>
                        <a:rPr lang="ru-RU" sz="2000" b="0" i="0" u="none" strike="noStrike" dirty="0">
                          <a:solidFill>
                            <a:srgbClr val="000000"/>
                          </a:solidFill>
                          <a:effectLst/>
                          <a:latin typeface="Calibri" panose="020F0502020204030204" pitchFamily="34" charset="0"/>
                          <a:cs typeface="Calibri" panose="020F0502020204030204" pitchFamily="34" charset="0"/>
                        </a:rPr>
                        <a:t>Газовый фактор</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36000" algn="l" fontAlgn="b"/>
                      <a:r>
                        <a:rPr lang="ru-RU" sz="2000" b="0" i="0" u="none" strike="noStrike" dirty="0">
                          <a:solidFill>
                            <a:srgbClr val="000000"/>
                          </a:solidFill>
                          <a:effectLst/>
                          <a:latin typeface="Calibri" panose="020F0502020204030204" pitchFamily="34" charset="0"/>
                          <a:cs typeface="Calibri" panose="020F0502020204030204" pitchFamily="34" charset="0"/>
                        </a:rPr>
                        <a:t>100..1000% от </a:t>
                      </a:r>
                      <a:r>
                        <a:rPr lang="ru-RU" sz="2000" b="0" i="0" u="none" strike="noStrike" dirty="0" err="1">
                          <a:solidFill>
                            <a:srgbClr val="000000"/>
                          </a:solidFill>
                          <a:effectLst/>
                          <a:latin typeface="Calibri" panose="020F0502020204030204" pitchFamily="34" charset="0"/>
                          <a:cs typeface="Calibri" panose="020F0502020204030204" pitchFamily="34" charset="0"/>
                        </a:rPr>
                        <a:t>техрежимного</a:t>
                      </a:r>
                      <a:endParaRPr lang="ru-RU" sz="2000" b="0"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dirty="0">
                          <a:solidFill>
                            <a:srgbClr val="000000"/>
                          </a:solidFill>
                          <a:effectLst/>
                          <a:latin typeface="Calibri" panose="020F0502020204030204" pitchFamily="34" charset="0"/>
                          <a:cs typeface="Calibri" panose="020F0502020204030204" pitchFamily="34" charset="0"/>
                        </a:rPr>
                        <a:t>0,13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1" i="0" u="none" strike="noStrike" dirty="0">
                          <a:solidFill>
                            <a:srgbClr val="000000"/>
                          </a:solidFill>
                          <a:effectLst/>
                          <a:latin typeface="Calibri" panose="020F0502020204030204" pitchFamily="34" charset="0"/>
                          <a:cs typeface="Calibri" panose="020F0502020204030204" pitchFamily="34" charset="0"/>
                        </a:rPr>
                        <a:t>7,76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cs typeface="Calibri" panose="020F0502020204030204" pitchFamily="34" charset="0"/>
                        </a:rPr>
                        <a:t>14,00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cs typeface="Calibri" panose="020F0502020204030204" pitchFamily="34" charset="0"/>
                        </a:rPr>
                        <a:t>4,28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0166514"/>
                  </a:ext>
                </a:extLst>
              </a:tr>
              <a:tr h="190500">
                <a:tc>
                  <a:txBody>
                    <a:bodyPr/>
                    <a:lstStyle/>
                    <a:p>
                      <a:pPr marL="36000" algn="l" fontAlgn="b"/>
                      <a:r>
                        <a:rPr lang="ru-RU" sz="2000" b="0" i="0" u="none" strike="noStrike" dirty="0">
                          <a:solidFill>
                            <a:srgbClr val="000000"/>
                          </a:solidFill>
                          <a:effectLst/>
                          <a:latin typeface="Calibri" panose="020F0502020204030204" pitchFamily="34" charset="0"/>
                          <a:cs typeface="Calibri" panose="020F0502020204030204" pitchFamily="34" charset="0"/>
                        </a:rPr>
                        <a:t>Дебит жидкости</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36000" algn="l" fontAlgn="b"/>
                      <a:r>
                        <a:rPr lang="ru-RU" sz="2000" b="0" i="0" u="none" strike="noStrike" dirty="0">
                          <a:solidFill>
                            <a:srgbClr val="000000"/>
                          </a:solidFill>
                          <a:effectLst/>
                          <a:latin typeface="Calibri" panose="020F0502020204030204" pitchFamily="34" charset="0"/>
                          <a:cs typeface="Calibri" panose="020F0502020204030204" pitchFamily="34" charset="0"/>
                        </a:rPr>
                        <a:t>80..120% от </a:t>
                      </a:r>
                      <a:r>
                        <a:rPr lang="ru-RU" sz="2000" b="0" i="0" u="none" strike="noStrike" dirty="0" err="1">
                          <a:solidFill>
                            <a:srgbClr val="000000"/>
                          </a:solidFill>
                          <a:effectLst/>
                          <a:latin typeface="Calibri" panose="020F0502020204030204" pitchFamily="34" charset="0"/>
                          <a:cs typeface="Calibri" panose="020F0502020204030204" pitchFamily="34" charset="0"/>
                        </a:rPr>
                        <a:t>техрежимного</a:t>
                      </a:r>
                      <a:endParaRPr lang="ru-RU" sz="2000" b="0"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dirty="0">
                          <a:solidFill>
                            <a:srgbClr val="000000"/>
                          </a:solidFill>
                          <a:effectLst/>
                          <a:latin typeface="Calibri" panose="020F0502020204030204" pitchFamily="34" charset="0"/>
                          <a:cs typeface="Calibri" panose="020F0502020204030204" pitchFamily="34" charset="0"/>
                        </a:rPr>
                        <a:t>0,13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1" i="0" u="none" strike="noStrike" dirty="0">
                          <a:solidFill>
                            <a:srgbClr val="000000"/>
                          </a:solidFill>
                          <a:effectLst/>
                          <a:latin typeface="Calibri" panose="020F0502020204030204" pitchFamily="34" charset="0"/>
                          <a:cs typeface="Calibri" panose="020F0502020204030204" pitchFamily="34" charset="0"/>
                        </a:rPr>
                        <a:t>8,88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cs typeface="Calibri" panose="020F0502020204030204" pitchFamily="34" charset="0"/>
                        </a:rPr>
                        <a:t>19,99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cs typeface="Calibri" panose="020F0502020204030204" pitchFamily="34" charset="0"/>
                        </a:rPr>
                        <a:t>5,52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1831836"/>
                  </a:ext>
                </a:extLst>
              </a:tr>
              <a:tr h="190500">
                <a:tc>
                  <a:txBody>
                    <a:bodyPr/>
                    <a:lstStyle/>
                    <a:p>
                      <a:pPr marL="36000" algn="l" fontAlgn="b"/>
                      <a:r>
                        <a:rPr lang="ru-RU" sz="2000" b="0" i="0" u="none" strike="noStrike">
                          <a:solidFill>
                            <a:srgbClr val="000000"/>
                          </a:solidFill>
                          <a:effectLst/>
                          <a:latin typeface="Calibri" panose="020F0502020204030204" pitchFamily="34" charset="0"/>
                          <a:cs typeface="Calibri" panose="020F0502020204030204" pitchFamily="34" charset="0"/>
                        </a:rPr>
                        <a:t>Абсолютная эквивалентная шероховатость труб</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36000" algn="l" fontAlgn="b"/>
                      <a:r>
                        <a:rPr lang="ru-RU" sz="2000" b="0" i="0" u="none" strike="noStrike" dirty="0">
                          <a:solidFill>
                            <a:srgbClr val="000000"/>
                          </a:solidFill>
                          <a:effectLst/>
                          <a:latin typeface="Calibri" panose="020F0502020204030204" pitchFamily="34" charset="0"/>
                          <a:cs typeface="Calibri" panose="020F0502020204030204" pitchFamily="34" charset="0"/>
                        </a:rPr>
                        <a:t>0,01..3 мм</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cs typeface="Calibri" panose="020F0502020204030204" pitchFamily="34" charset="0"/>
                        </a:rPr>
                        <a:t>0,19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1" i="0" u="none" strike="noStrike" dirty="0">
                          <a:solidFill>
                            <a:srgbClr val="000000"/>
                          </a:solidFill>
                          <a:effectLst/>
                          <a:latin typeface="Calibri" panose="020F0502020204030204" pitchFamily="34" charset="0"/>
                          <a:cs typeface="Calibri" panose="020F0502020204030204" pitchFamily="34" charset="0"/>
                        </a:rPr>
                        <a:t>10,49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dirty="0">
                          <a:solidFill>
                            <a:srgbClr val="000000"/>
                          </a:solidFill>
                          <a:effectLst/>
                          <a:latin typeface="Calibri" panose="020F0502020204030204" pitchFamily="34" charset="0"/>
                          <a:cs typeface="Calibri" panose="020F0502020204030204" pitchFamily="34" charset="0"/>
                        </a:rPr>
                        <a:t>21,28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cs typeface="Calibri" panose="020F0502020204030204" pitchFamily="34" charset="0"/>
                        </a:rPr>
                        <a:t>6,70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540112"/>
                  </a:ext>
                </a:extLst>
              </a:tr>
              <a:tr h="190500">
                <a:tc>
                  <a:txBody>
                    <a:bodyPr/>
                    <a:lstStyle/>
                    <a:p>
                      <a:pPr marL="36000" algn="l" fontAlgn="b"/>
                      <a:r>
                        <a:rPr lang="ru-RU" sz="2000" b="1" i="0" u="none" strike="noStrike">
                          <a:solidFill>
                            <a:srgbClr val="000000"/>
                          </a:solidFill>
                          <a:effectLst/>
                          <a:latin typeface="Calibri" panose="020F0502020204030204" pitchFamily="34" charset="0"/>
                          <a:cs typeface="Calibri" panose="020F0502020204030204" pitchFamily="34" charset="0"/>
                        </a:rPr>
                        <a:t>Поправка к коэффициенту трения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36000" algn="l" fontAlgn="b"/>
                      <a:r>
                        <a:rPr lang="ru-RU" sz="2000" b="1" i="0" u="none" strike="noStrike" dirty="0">
                          <a:solidFill>
                            <a:srgbClr val="000000"/>
                          </a:solidFill>
                          <a:effectLst/>
                          <a:latin typeface="Calibri" panose="020F0502020204030204" pitchFamily="34" charset="0"/>
                          <a:cs typeface="Calibri" panose="020F0502020204030204" pitchFamily="34" charset="0"/>
                        </a:rPr>
                        <a:t>0,5..5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1" i="0" u="none" strike="noStrike">
                          <a:solidFill>
                            <a:srgbClr val="000000"/>
                          </a:solidFill>
                          <a:effectLst/>
                          <a:latin typeface="Calibri" panose="020F0502020204030204" pitchFamily="34" charset="0"/>
                          <a:cs typeface="Calibri" panose="020F0502020204030204" pitchFamily="34" charset="0"/>
                        </a:rPr>
                        <a:t>1,21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1" i="0" u="none" strike="noStrike" dirty="0">
                          <a:solidFill>
                            <a:srgbClr val="000000"/>
                          </a:solidFill>
                          <a:effectLst/>
                          <a:latin typeface="Calibri" panose="020F0502020204030204" pitchFamily="34" charset="0"/>
                          <a:cs typeface="Calibri" panose="020F0502020204030204" pitchFamily="34" charset="0"/>
                        </a:rPr>
                        <a:t>34,81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1" i="0" u="none" strike="noStrike" dirty="0">
                          <a:solidFill>
                            <a:srgbClr val="000000"/>
                          </a:solidFill>
                          <a:effectLst/>
                          <a:latin typeface="Calibri" panose="020F0502020204030204" pitchFamily="34" charset="0"/>
                          <a:cs typeface="Calibri" panose="020F0502020204030204" pitchFamily="34" charset="0"/>
                        </a:rPr>
                        <a:t>74,14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1" i="0" u="none" strike="noStrike">
                          <a:solidFill>
                            <a:srgbClr val="000000"/>
                          </a:solidFill>
                          <a:effectLst/>
                          <a:latin typeface="Calibri" panose="020F0502020204030204" pitchFamily="34" charset="0"/>
                          <a:cs typeface="Calibri" panose="020F0502020204030204" pitchFamily="34" charset="0"/>
                        </a:rPr>
                        <a:t>21,26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3370499"/>
                  </a:ext>
                </a:extLst>
              </a:tr>
              <a:tr h="190500">
                <a:tc>
                  <a:txBody>
                    <a:bodyPr/>
                    <a:lstStyle/>
                    <a:p>
                      <a:pPr marL="36000" algn="l" fontAlgn="b"/>
                      <a:r>
                        <a:rPr lang="ru-RU" sz="2000" b="0" i="0" u="none" strike="noStrike" dirty="0">
                          <a:solidFill>
                            <a:srgbClr val="000000"/>
                          </a:solidFill>
                          <a:effectLst/>
                          <a:latin typeface="Calibri" panose="020F0502020204030204" pitchFamily="34" charset="0"/>
                          <a:cs typeface="Calibri" panose="020F0502020204030204" pitchFamily="34" charset="0"/>
                        </a:rPr>
                        <a:t>Внутренний диаметр</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36000" algn="l" fontAlgn="b"/>
                      <a:r>
                        <a:rPr lang="ru-RU" sz="2000" b="0" i="0" u="none" strike="noStrike" dirty="0">
                          <a:solidFill>
                            <a:srgbClr val="000000"/>
                          </a:solidFill>
                          <a:effectLst/>
                          <a:latin typeface="Calibri" panose="020F0502020204030204" pitchFamily="34" charset="0"/>
                          <a:cs typeface="Calibri" panose="020F0502020204030204" pitchFamily="34" charset="0"/>
                        </a:rPr>
                        <a:t>100..300 мм</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cs typeface="Calibri" panose="020F0502020204030204" pitchFamily="34" charset="0"/>
                        </a:rPr>
                        <a:t>25,50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1" i="0" u="none" strike="noStrike" dirty="0">
                          <a:solidFill>
                            <a:srgbClr val="000000"/>
                          </a:solidFill>
                          <a:effectLst/>
                          <a:latin typeface="Calibri" panose="020F0502020204030204" pitchFamily="34" charset="0"/>
                          <a:cs typeface="Calibri" panose="020F0502020204030204" pitchFamily="34" charset="0"/>
                        </a:rPr>
                        <a:t>205,53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dirty="0">
                          <a:solidFill>
                            <a:srgbClr val="000000"/>
                          </a:solidFill>
                          <a:effectLst/>
                          <a:latin typeface="Calibri" panose="020F0502020204030204" pitchFamily="34" charset="0"/>
                          <a:cs typeface="Calibri" panose="020F0502020204030204" pitchFamily="34" charset="0"/>
                        </a:rPr>
                        <a:t>283,21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dirty="0">
                          <a:solidFill>
                            <a:srgbClr val="000000"/>
                          </a:solidFill>
                          <a:effectLst/>
                          <a:latin typeface="Calibri" panose="020F0502020204030204" pitchFamily="34" charset="0"/>
                          <a:cs typeface="Calibri" panose="020F0502020204030204" pitchFamily="34" charset="0"/>
                        </a:rPr>
                        <a:t>84,59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5070298"/>
                  </a:ext>
                </a:extLst>
              </a:tr>
            </a:tbl>
          </a:graphicData>
        </a:graphic>
      </p:graphicFrame>
      <p:sp>
        <p:nvSpPr>
          <p:cNvPr id="6" name="TextBox 5">
            <a:extLst>
              <a:ext uri="{FF2B5EF4-FFF2-40B4-BE49-F238E27FC236}">
                <a16:creationId xmlns:a16="http://schemas.microsoft.com/office/drawing/2014/main" id="{E760EA56-9C53-4B39-958D-91A8D4B509B6}"/>
              </a:ext>
            </a:extLst>
          </p:cNvPr>
          <p:cNvSpPr txBox="1"/>
          <p:nvPr/>
        </p:nvSpPr>
        <p:spPr>
          <a:xfrm>
            <a:off x="546100" y="368955"/>
            <a:ext cx="11283478"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Как выбрать переменные (параметры адаптации)?</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602167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Прямоугольник 25">
            <a:extLst>
              <a:ext uri="{FF2B5EF4-FFF2-40B4-BE49-F238E27FC236}">
                <a16:creationId xmlns:a16="http://schemas.microsoft.com/office/drawing/2014/main" id="{D608272A-361E-4C5B-ADF4-91D8DE19BDBD}"/>
              </a:ext>
            </a:extLst>
          </p:cNvPr>
          <p:cNvSpPr/>
          <p:nvPr/>
        </p:nvSpPr>
        <p:spPr>
          <a:xfrm>
            <a:off x="1058711" y="883231"/>
            <a:ext cx="1885315" cy="53051"/>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7" name="Таблица 6"/>
          <p:cNvGraphicFramePr>
            <a:graphicFrameLocks noGrp="1"/>
          </p:cNvGraphicFramePr>
          <p:nvPr>
            <p:extLst>
              <p:ext uri="{D42A27DB-BD31-4B8C-83A1-F6EECF244321}">
                <p14:modId xmlns:p14="http://schemas.microsoft.com/office/powerpoint/2010/main" val="2590112908"/>
              </p:ext>
            </p:extLst>
          </p:nvPr>
        </p:nvGraphicFramePr>
        <p:xfrm>
          <a:off x="2776982" y="1769223"/>
          <a:ext cx="6821714" cy="3775743"/>
        </p:xfrm>
        <a:graphic>
          <a:graphicData uri="http://schemas.openxmlformats.org/drawingml/2006/table">
            <a:tbl>
              <a:tblPr/>
              <a:tblGrid>
                <a:gridCol w="3988688">
                  <a:extLst>
                    <a:ext uri="{9D8B030D-6E8A-4147-A177-3AD203B41FA5}">
                      <a16:colId xmlns:a16="http://schemas.microsoft.com/office/drawing/2014/main" val="3163824666"/>
                    </a:ext>
                  </a:extLst>
                </a:gridCol>
                <a:gridCol w="1267928">
                  <a:extLst>
                    <a:ext uri="{9D8B030D-6E8A-4147-A177-3AD203B41FA5}">
                      <a16:colId xmlns:a16="http://schemas.microsoft.com/office/drawing/2014/main" val="809974010"/>
                    </a:ext>
                  </a:extLst>
                </a:gridCol>
                <a:gridCol w="1565098">
                  <a:extLst>
                    <a:ext uri="{9D8B030D-6E8A-4147-A177-3AD203B41FA5}">
                      <a16:colId xmlns:a16="http://schemas.microsoft.com/office/drawing/2014/main" val="1739627272"/>
                    </a:ext>
                  </a:extLst>
                </a:gridCol>
              </a:tblGrid>
              <a:tr h="333339">
                <a:tc>
                  <a:txBody>
                    <a:bodyPr/>
                    <a:lstStyle/>
                    <a:p>
                      <a:pPr algn="ctr" fontAlgn="b"/>
                      <a:r>
                        <a:rPr lang="ru-RU" sz="2000" b="0" i="0" u="none" strike="noStrike" dirty="0">
                          <a:solidFill>
                            <a:srgbClr val="000000"/>
                          </a:solidFill>
                          <a:effectLst/>
                          <a:latin typeface="Calibri" panose="020F0502020204030204" pitchFamily="34" charset="0"/>
                        </a:rPr>
                        <a:t>Метод вычисления вязкости эмульсии</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dirty="0">
                          <a:solidFill>
                            <a:srgbClr val="000000"/>
                          </a:solidFill>
                          <a:effectLst/>
                          <a:latin typeface="Calibri" panose="020F0502020204030204" pitchFamily="34" charset="0"/>
                        </a:rPr>
                        <a:t>Среднее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dirty="0">
                          <a:solidFill>
                            <a:srgbClr val="000000"/>
                          </a:solidFill>
                          <a:effectLst/>
                          <a:latin typeface="Calibri" panose="020F0502020204030204" pitchFamily="34" charset="0"/>
                        </a:rPr>
                        <a:t>СКО</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3617232"/>
                  </a:ext>
                </a:extLst>
              </a:tr>
              <a:tr h="333339">
                <a:tc>
                  <a:txBody>
                    <a:bodyPr/>
                    <a:lstStyle/>
                    <a:p>
                      <a:pPr marL="36000" algn="l" fontAlgn="b"/>
                      <a:r>
                        <a:rPr lang="en-US" sz="2000" b="0" i="0" u="none" strike="noStrike" dirty="0" err="1">
                          <a:solidFill>
                            <a:srgbClr val="000000"/>
                          </a:solidFill>
                          <a:effectLst/>
                          <a:latin typeface="Calibri" panose="020F0502020204030204" pitchFamily="34" charset="0"/>
                        </a:rPr>
                        <a:t>Continious</a:t>
                      </a:r>
                      <a:r>
                        <a:rPr lang="en-US" sz="2000" b="0" i="0" u="none" strike="noStrike" dirty="0">
                          <a:solidFill>
                            <a:srgbClr val="000000"/>
                          </a:solidFill>
                          <a:effectLst/>
                          <a:latin typeface="Calibri" panose="020F0502020204030204" pitchFamily="34" charset="0"/>
                        </a:rPr>
                        <a:t> phase viscosity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dirty="0">
                          <a:solidFill>
                            <a:srgbClr val="000000"/>
                          </a:solidFill>
                          <a:effectLst/>
                          <a:latin typeface="Calibri" panose="020F0502020204030204" pitchFamily="34" charset="0"/>
                        </a:rPr>
                        <a:t>13,78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rPr>
                        <a:t>25,99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2494291"/>
                  </a:ext>
                </a:extLst>
              </a:tr>
              <a:tr h="314756">
                <a:tc>
                  <a:txBody>
                    <a:bodyPr/>
                    <a:lstStyle/>
                    <a:p>
                      <a:pPr marL="36000" algn="l" fontAlgn="b"/>
                      <a:r>
                        <a:rPr lang="en-US" sz="2000" b="0" i="0" u="none" strike="noStrike" dirty="0" err="1">
                          <a:solidFill>
                            <a:srgbClr val="000000"/>
                          </a:solidFill>
                          <a:effectLst/>
                          <a:latin typeface="Calibri" panose="020F0502020204030204" pitchFamily="34" charset="0"/>
                        </a:rPr>
                        <a:t>Leviton&amp;Leighton</a:t>
                      </a:r>
                      <a:endParaRPr lang="en-US" sz="20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dirty="0">
                          <a:solidFill>
                            <a:srgbClr val="000000"/>
                          </a:solidFill>
                          <a:effectLst/>
                          <a:latin typeface="Calibri" panose="020F0502020204030204" pitchFamily="34" charset="0"/>
                        </a:rPr>
                        <a:t>13,42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rPr>
                        <a:t>72,34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2125757"/>
                  </a:ext>
                </a:extLst>
              </a:tr>
              <a:tr h="314756">
                <a:tc>
                  <a:txBody>
                    <a:bodyPr/>
                    <a:lstStyle/>
                    <a:p>
                      <a:pPr marL="36000" algn="l" fontAlgn="b"/>
                      <a:r>
                        <a:rPr lang="en-US" sz="2000" b="0" i="0" u="none" strike="noStrike" dirty="0">
                          <a:solidFill>
                            <a:srgbClr val="000000"/>
                          </a:solidFill>
                          <a:effectLst/>
                          <a:latin typeface="Calibri" panose="020F0502020204030204" pitchFamily="34" charset="0"/>
                        </a:rPr>
                        <a:t>Richardson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dirty="0">
                          <a:solidFill>
                            <a:srgbClr val="000000"/>
                          </a:solidFill>
                          <a:effectLst/>
                          <a:latin typeface="Calibri" panose="020F0502020204030204" pitchFamily="34" charset="0"/>
                        </a:rPr>
                        <a:t>12,80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rPr>
                        <a:t>76,14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1211157"/>
                  </a:ext>
                </a:extLst>
              </a:tr>
              <a:tr h="314756">
                <a:tc>
                  <a:txBody>
                    <a:bodyPr/>
                    <a:lstStyle/>
                    <a:p>
                      <a:pPr marL="36000" algn="l" fontAlgn="b"/>
                      <a:r>
                        <a:rPr lang="en-US" sz="2000" b="0" i="0" u="none" strike="noStrike" dirty="0" err="1">
                          <a:solidFill>
                            <a:srgbClr val="000000"/>
                          </a:solidFill>
                          <a:effectLst/>
                          <a:latin typeface="Calibri" panose="020F0502020204030204" pitchFamily="34" charset="0"/>
                        </a:rPr>
                        <a:t>Vand&amp;User</a:t>
                      </a:r>
                      <a:endParaRPr lang="en-US" sz="20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dirty="0">
                          <a:solidFill>
                            <a:srgbClr val="000000"/>
                          </a:solidFill>
                          <a:effectLst/>
                          <a:latin typeface="Calibri" panose="020F0502020204030204" pitchFamily="34" charset="0"/>
                        </a:rPr>
                        <a:t>12,69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rPr>
                        <a:t>80,78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6919942"/>
                  </a:ext>
                </a:extLst>
              </a:tr>
              <a:tr h="314756">
                <a:tc>
                  <a:txBody>
                    <a:bodyPr/>
                    <a:lstStyle/>
                    <a:p>
                      <a:pPr marL="36000" algn="l" fontAlgn="b"/>
                      <a:r>
                        <a:rPr lang="en-US" sz="2000" b="0" i="0" u="none" strike="noStrike" dirty="0" err="1" smtClean="0">
                          <a:solidFill>
                            <a:srgbClr val="000000"/>
                          </a:solidFill>
                          <a:effectLst/>
                          <a:latin typeface="Calibri" panose="020F0502020204030204" pitchFamily="34" charset="0"/>
                        </a:rPr>
                        <a:t>Vand&amp;Barnea</a:t>
                      </a:r>
                      <a:r>
                        <a:rPr lang="ru-RU" sz="2000" b="0" i="0" u="none" strike="noStrike" dirty="0" smtClean="0">
                          <a:solidFill>
                            <a:srgbClr val="000000"/>
                          </a:solidFill>
                          <a:effectLst/>
                          <a:latin typeface="Calibri" panose="020F0502020204030204" pitchFamily="34" charset="0"/>
                        </a:rPr>
                        <a:t> </a:t>
                      </a:r>
                      <a:r>
                        <a:rPr lang="en-US" sz="2000" b="0" i="0" u="none" strike="noStrike" dirty="0" smtClean="0">
                          <a:solidFill>
                            <a:srgbClr val="000000"/>
                          </a:solidFill>
                          <a:effectLst/>
                          <a:latin typeface="Calibri" panose="020F0502020204030204" pitchFamily="34" charset="0"/>
                        </a:rPr>
                        <a:t>&amp;</a:t>
                      </a:r>
                      <a:r>
                        <a:rPr lang="ru-RU" sz="2000" b="0" i="0" u="none" strike="noStrike" dirty="0" smtClean="0">
                          <a:solidFill>
                            <a:srgbClr val="000000"/>
                          </a:solidFill>
                          <a:effectLst/>
                          <a:latin typeface="Calibri" panose="020F0502020204030204" pitchFamily="34" charset="0"/>
                        </a:rPr>
                        <a:t> </a:t>
                      </a:r>
                      <a:r>
                        <a:rPr lang="en-US" sz="2000" b="0" i="0" u="none" strike="noStrike" dirty="0" smtClean="0">
                          <a:solidFill>
                            <a:srgbClr val="000000"/>
                          </a:solidFill>
                          <a:effectLst/>
                          <a:latin typeface="Calibri" panose="020F0502020204030204" pitchFamily="34" charset="0"/>
                        </a:rPr>
                        <a:t>Mizrahi</a:t>
                      </a:r>
                      <a:endParaRPr lang="en-US" sz="20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dirty="0">
                          <a:solidFill>
                            <a:srgbClr val="000000"/>
                          </a:solidFill>
                          <a:effectLst/>
                          <a:latin typeface="Calibri" panose="020F0502020204030204" pitchFamily="34" charset="0"/>
                        </a:rPr>
                        <a:t>10,84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rPr>
                        <a:t>86,55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9600567"/>
                  </a:ext>
                </a:extLst>
              </a:tr>
              <a:tr h="314756">
                <a:tc>
                  <a:txBody>
                    <a:bodyPr/>
                    <a:lstStyle/>
                    <a:p>
                      <a:pPr marL="36000" algn="l" fontAlgn="b"/>
                      <a:r>
                        <a:rPr lang="en-US" sz="2000" b="0" i="0" u="none" strike="noStrike" dirty="0" err="1">
                          <a:solidFill>
                            <a:srgbClr val="000000"/>
                          </a:solidFill>
                          <a:effectLst/>
                          <a:latin typeface="Calibri" panose="020F0502020204030204" pitchFamily="34" charset="0"/>
                        </a:rPr>
                        <a:t>Vand</a:t>
                      </a:r>
                      <a:endParaRPr lang="en-US" sz="20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rPr>
                        <a:t>12,69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rPr>
                        <a:t>94,09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799056"/>
                  </a:ext>
                </a:extLst>
              </a:tr>
              <a:tr h="314756">
                <a:tc>
                  <a:txBody>
                    <a:bodyPr/>
                    <a:lstStyle/>
                    <a:p>
                      <a:pPr marL="36000" algn="l" fontAlgn="b"/>
                      <a:r>
                        <a:rPr lang="en-US" sz="2000" b="0" i="0" u="none" strike="noStrike" dirty="0">
                          <a:solidFill>
                            <a:srgbClr val="000000"/>
                          </a:solidFill>
                          <a:effectLst/>
                          <a:latin typeface="Calibri" panose="020F0502020204030204" pitchFamily="34" charset="0"/>
                        </a:rPr>
                        <a:t>Brinkman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rPr>
                        <a:t>12,74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dirty="0">
                          <a:solidFill>
                            <a:srgbClr val="000000"/>
                          </a:solidFill>
                          <a:effectLst/>
                          <a:latin typeface="Calibri" panose="020F0502020204030204" pitchFamily="34" charset="0"/>
                        </a:rPr>
                        <a:t>104,11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8770897"/>
                  </a:ext>
                </a:extLst>
              </a:tr>
              <a:tr h="314756">
                <a:tc>
                  <a:txBody>
                    <a:bodyPr/>
                    <a:lstStyle/>
                    <a:p>
                      <a:pPr marL="36000" algn="l" fontAlgn="b"/>
                      <a:r>
                        <a:rPr lang="en-US" sz="2000" b="0" i="0" u="none" strike="noStrike" dirty="0">
                          <a:solidFill>
                            <a:srgbClr val="000000"/>
                          </a:solidFill>
                          <a:effectLst/>
                          <a:latin typeface="Calibri" panose="020F0502020204030204" pitchFamily="34" charset="0"/>
                        </a:rPr>
                        <a:t>Oil volume ratio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rPr>
                        <a:t>13,22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dirty="0">
                          <a:solidFill>
                            <a:srgbClr val="000000"/>
                          </a:solidFill>
                          <a:effectLst/>
                          <a:latin typeface="Calibri" panose="020F0502020204030204" pitchFamily="34" charset="0"/>
                        </a:rPr>
                        <a:t>118,63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5109493"/>
                  </a:ext>
                </a:extLst>
              </a:tr>
              <a:tr h="314756">
                <a:tc>
                  <a:txBody>
                    <a:bodyPr/>
                    <a:lstStyle/>
                    <a:p>
                      <a:pPr marL="36000" algn="l" fontAlgn="b"/>
                      <a:r>
                        <a:rPr lang="en-US" sz="2000" b="0" i="0" u="none" strike="noStrike" dirty="0" err="1">
                          <a:solidFill>
                            <a:srgbClr val="000000"/>
                          </a:solidFill>
                          <a:effectLst/>
                          <a:latin typeface="Calibri" panose="020F0502020204030204" pitchFamily="34" charset="0"/>
                        </a:rPr>
                        <a:t>Woelflin</a:t>
                      </a:r>
                      <a:r>
                        <a:rPr lang="en-US" sz="2000" b="0" i="0" u="none" strike="noStrike" dirty="0">
                          <a:solidFill>
                            <a:srgbClr val="000000"/>
                          </a:solidFill>
                          <a:effectLst/>
                          <a:latin typeface="Calibri" panose="020F0502020204030204" pitchFamily="34" charset="0"/>
                        </a:rPr>
                        <a:t> loose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rPr>
                        <a:t>98,18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dirty="0">
                          <a:solidFill>
                            <a:srgbClr val="000000"/>
                          </a:solidFill>
                          <a:effectLst/>
                          <a:latin typeface="Calibri" panose="020F0502020204030204" pitchFamily="34" charset="0"/>
                        </a:rPr>
                        <a:t>142,51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9784580"/>
                  </a:ext>
                </a:extLst>
              </a:tr>
              <a:tr h="314756">
                <a:tc>
                  <a:txBody>
                    <a:bodyPr/>
                    <a:lstStyle/>
                    <a:p>
                      <a:pPr marL="36000" algn="l" fontAlgn="b"/>
                      <a:r>
                        <a:rPr lang="ru-RU" sz="2000" b="0" i="0" u="none" strike="noStrike" dirty="0">
                          <a:solidFill>
                            <a:srgbClr val="000000"/>
                          </a:solidFill>
                          <a:effectLst/>
                          <a:latin typeface="Calibri" panose="020F0502020204030204" pitchFamily="34" charset="0"/>
                        </a:rPr>
                        <a:t>В среднем</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a:solidFill>
                            <a:srgbClr val="000000"/>
                          </a:solidFill>
                          <a:effectLst/>
                          <a:latin typeface="Calibri" panose="020F0502020204030204" pitchFamily="34" charset="0"/>
                        </a:rPr>
                        <a:t>89,01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2000" b="0" i="0" u="none" strike="noStrike" dirty="0">
                          <a:solidFill>
                            <a:srgbClr val="000000"/>
                          </a:solidFill>
                          <a:effectLst/>
                          <a:latin typeface="Calibri" panose="020F0502020204030204" pitchFamily="34" charset="0"/>
                        </a:rPr>
                        <a:t>89,01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6312599"/>
                  </a:ext>
                </a:extLst>
              </a:tr>
            </a:tbl>
          </a:graphicData>
        </a:graphic>
      </p:graphicFrame>
      <p:sp>
        <p:nvSpPr>
          <p:cNvPr id="10" name="TextBox 9">
            <a:extLst>
              <a:ext uri="{FF2B5EF4-FFF2-40B4-BE49-F238E27FC236}">
                <a16:creationId xmlns:a16="http://schemas.microsoft.com/office/drawing/2014/main" id="{E760EA56-9C53-4B39-958D-91A8D4B509B6}"/>
              </a:ext>
            </a:extLst>
          </p:cNvPr>
          <p:cNvSpPr txBox="1"/>
          <p:nvPr/>
        </p:nvSpPr>
        <p:spPr>
          <a:xfrm>
            <a:off x="546100" y="368955"/>
            <a:ext cx="11283478"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Как выбрать переменные (параметры адаптации)?</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43111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Прямоугольник 25">
            <a:extLst>
              <a:ext uri="{FF2B5EF4-FFF2-40B4-BE49-F238E27FC236}">
                <a16:creationId xmlns:a16="http://schemas.microsoft.com/office/drawing/2014/main" id="{D608272A-361E-4C5B-ADF4-91D8DE19BDBD}"/>
              </a:ext>
            </a:extLst>
          </p:cNvPr>
          <p:cNvSpPr/>
          <p:nvPr/>
        </p:nvSpPr>
        <p:spPr>
          <a:xfrm>
            <a:off x="1058711" y="883231"/>
            <a:ext cx="1885315" cy="53051"/>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E760EA56-9C53-4B39-958D-91A8D4B509B6}"/>
              </a:ext>
            </a:extLst>
          </p:cNvPr>
          <p:cNvSpPr txBox="1"/>
          <p:nvPr/>
        </p:nvSpPr>
        <p:spPr>
          <a:xfrm>
            <a:off x="546100" y="368955"/>
            <a:ext cx="11283478"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Как выбрать переменные (параметры адаптации)?</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p:graphicFrame>
        <p:nvGraphicFramePr>
          <p:cNvPr id="12" name="Таблица 11"/>
          <p:cNvGraphicFramePr>
            <a:graphicFrameLocks noGrp="1"/>
          </p:cNvGraphicFramePr>
          <p:nvPr>
            <p:extLst>
              <p:ext uri="{D42A27DB-BD31-4B8C-83A1-F6EECF244321}">
                <p14:modId xmlns:p14="http://schemas.microsoft.com/office/powerpoint/2010/main" val="918296413"/>
              </p:ext>
            </p:extLst>
          </p:nvPr>
        </p:nvGraphicFramePr>
        <p:xfrm>
          <a:off x="2754595" y="2799862"/>
          <a:ext cx="6866487" cy="2194560"/>
        </p:xfrm>
        <a:graphic>
          <a:graphicData uri="http://schemas.openxmlformats.org/drawingml/2006/table">
            <a:tbl>
              <a:tblPr/>
              <a:tblGrid>
                <a:gridCol w="2526717">
                  <a:extLst>
                    <a:ext uri="{9D8B030D-6E8A-4147-A177-3AD203B41FA5}">
                      <a16:colId xmlns:a16="http://schemas.microsoft.com/office/drawing/2014/main" val="1536120615"/>
                    </a:ext>
                  </a:extLst>
                </a:gridCol>
                <a:gridCol w="1306285">
                  <a:extLst>
                    <a:ext uri="{9D8B030D-6E8A-4147-A177-3AD203B41FA5}">
                      <a16:colId xmlns:a16="http://schemas.microsoft.com/office/drawing/2014/main" val="4225218647"/>
                    </a:ext>
                  </a:extLst>
                </a:gridCol>
                <a:gridCol w="580572">
                  <a:extLst>
                    <a:ext uri="{9D8B030D-6E8A-4147-A177-3AD203B41FA5}">
                      <a16:colId xmlns:a16="http://schemas.microsoft.com/office/drawing/2014/main" val="3992348618"/>
                    </a:ext>
                  </a:extLst>
                </a:gridCol>
                <a:gridCol w="972457">
                  <a:extLst>
                    <a:ext uri="{9D8B030D-6E8A-4147-A177-3AD203B41FA5}">
                      <a16:colId xmlns:a16="http://schemas.microsoft.com/office/drawing/2014/main" val="3604032540"/>
                    </a:ext>
                  </a:extLst>
                </a:gridCol>
                <a:gridCol w="783771">
                  <a:extLst>
                    <a:ext uri="{9D8B030D-6E8A-4147-A177-3AD203B41FA5}">
                      <a16:colId xmlns:a16="http://schemas.microsoft.com/office/drawing/2014/main" val="983642086"/>
                    </a:ext>
                  </a:extLst>
                </a:gridCol>
                <a:gridCol w="696685">
                  <a:extLst>
                    <a:ext uri="{9D8B030D-6E8A-4147-A177-3AD203B41FA5}">
                      <a16:colId xmlns:a16="http://schemas.microsoft.com/office/drawing/2014/main" val="2117614957"/>
                    </a:ext>
                  </a:extLst>
                </a:gridCol>
              </a:tblGrid>
              <a:tr h="190500">
                <a:tc>
                  <a:txBody>
                    <a:bodyPr/>
                    <a:lstStyle/>
                    <a:p>
                      <a:pPr marL="36000" algn="l" fontAlgn="b"/>
                      <a:r>
                        <a:rPr lang="ru-RU" sz="1800" b="0" i="0" u="none" strike="noStrike" dirty="0">
                          <a:solidFill>
                            <a:srgbClr val="000000"/>
                          </a:solidFill>
                          <a:effectLst/>
                          <a:latin typeface="Calibri" panose="020F0502020204030204" pitchFamily="34" charset="0"/>
                        </a:rPr>
                        <a:t>Параметр</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36000" algn="l" fontAlgn="b"/>
                      <a:r>
                        <a:rPr lang="ru-RU" sz="1800" b="0" i="0" u="none" strike="noStrike" dirty="0">
                          <a:solidFill>
                            <a:srgbClr val="000000"/>
                          </a:solidFill>
                          <a:effectLst/>
                          <a:latin typeface="Calibri" panose="020F0502020204030204" pitchFamily="34" charset="0"/>
                        </a:rPr>
                        <a:t>Пределы измерения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800" b="0" i="0" u="none" strike="noStrike" dirty="0">
                          <a:solidFill>
                            <a:srgbClr val="000000"/>
                          </a:solidFill>
                          <a:effectLst/>
                          <a:latin typeface="Calibri" panose="020F0502020204030204" pitchFamily="34" charset="0"/>
                        </a:rPr>
                        <a:t>Мин</a:t>
                      </a:r>
                      <a:r>
                        <a:rPr lang="ru-RU" sz="1800" b="0" i="0" u="none" strike="noStrike" dirty="0" smtClean="0">
                          <a:solidFill>
                            <a:srgbClr val="000000"/>
                          </a:solidFill>
                          <a:effectLst/>
                          <a:latin typeface="Calibri" panose="020F0502020204030204" pitchFamily="34" charset="0"/>
                        </a:rPr>
                        <a:t>. ∆</a:t>
                      </a:r>
                      <a:r>
                        <a:rPr lang="en-US" sz="1800" b="0" i="0" u="none" strike="noStrike" dirty="0">
                          <a:solidFill>
                            <a:srgbClr val="000000"/>
                          </a:solidFill>
                          <a:effectLst/>
                          <a:latin typeface="Calibri" panose="020F0502020204030204" pitchFamily="34" charset="0"/>
                        </a:rPr>
                        <a:t>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800" b="0" i="0" u="none" strike="noStrike">
                          <a:solidFill>
                            <a:srgbClr val="000000"/>
                          </a:solidFill>
                          <a:effectLst/>
                          <a:latin typeface="Calibri" panose="020F0502020204030204" pitchFamily="34" charset="0"/>
                        </a:rPr>
                        <a:t>Среднее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800" b="0" i="0" u="none" strike="noStrike" dirty="0">
                          <a:solidFill>
                            <a:srgbClr val="000000"/>
                          </a:solidFill>
                          <a:effectLst/>
                          <a:latin typeface="Calibri" panose="020F0502020204030204" pitchFamily="34" charset="0"/>
                        </a:rPr>
                        <a:t>Макс</a:t>
                      </a:r>
                      <a:r>
                        <a:rPr lang="ru-RU" sz="1800" b="0" i="0" u="none" strike="noStrike" dirty="0" smtClean="0">
                          <a:solidFill>
                            <a:srgbClr val="000000"/>
                          </a:solidFill>
                          <a:effectLst/>
                          <a:latin typeface="Calibri" panose="020F0502020204030204" pitchFamily="34" charset="0"/>
                        </a:rPr>
                        <a:t>. ∆</a:t>
                      </a:r>
                      <a:r>
                        <a:rPr lang="en-US" sz="1800" b="0" i="0" u="none" strike="noStrike" dirty="0">
                          <a:solidFill>
                            <a:srgbClr val="000000"/>
                          </a:solidFill>
                          <a:effectLst/>
                          <a:latin typeface="Calibri" panose="020F0502020204030204" pitchFamily="34" charset="0"/>
                        </a:rPr>
                        <a:t>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800" b="0" i="0" u="none" strike="noStrike">
                          <a:solidFill>
                            <a:srgbClr val="000000"/>
                          </a:solidFill>
                          <a:effectLst/>
                          <a:latin typeface="Calibri" panose="020F0502020204030204" pitchFamily="34" charset="0"/>
                        </a:rPr>
                        <a:t>СКО</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9261924"/>
                  </a:ext>
                </a:extLst>
              </a:tr>
              <a:tr h="190500">
                <a:tc>
                  <a:txBody>
                    <a:bodyPr/>
                    <a:lstStyle/>
                    <a:p>
                      <a:pPr marL="36000" algn="l" fontAlgn="b"/>
                      <a:r>
                        <a:rPr lang="ru-RU" sz="1800" b="0" i="0" u="none" strike="noStrike" dirty="0">
                          <a:solidFill>
                            <a:srgbClr val="000000"/>
                          </a:solidFill>
                          <a:effectLst/>
                          <a:latin typeface="Calibri" panose="020F0502020204030204" pitchFamily="34" charset="0"/>
                        </a:rPr>
                        <a:t>Молярная масса плюс-компонента (С6+)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36000" algn="l" fontAlgn="b"/>
                      <a:r>
                        <a:rPr lang="ru-RU" sz="1800" b="0" i="0" u="none" strike="noStrike" dirty="0">
                          <a:solidFill>
                            <a:srgbClr val="000000"/>
                          </a:solidFill>
                          <a:effectLst/>
                          <a:latin typeface="Calibri" panose="020F0502020204030204" pitchFamily="34" charset="0"/>
                        </a:rPr>
                        <a:t>100..400 кг/</a:t>
                      </a:r>
                      <a:r>
                        <a:rPr lang="ru-RU" sz="1800" b="0" i="0" u="none" strike="noStrike" dirty="0" err="1">
                          <a:solidFill>
                            <a:srgbClr val="000000"/>
                          </a:solidFill>
                          <a:effectLst/>
                          <a:latin typeface="Calibri" panose="020F0502020204030204" pitchFamily="34" charset="0"/>
                        </a:rPr>
                        <a:t>кмоль</a:t>
                      </a:r>
                      <a:endParaRPr lang="ru-RU" sz="1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800" b="0" i="0" u="none" strike="noStrike" dirty="0">
                          <a:solidFill>
                            <a:srgbClr val="000000"/>
                          </a:solidFill>
                          <a:effectLst/>
                          <a:latin typeface="Calibri" panose="020F0502020204030204" pitchFamily="34" charset="0"/>
                        </a:rPr>
                        <a:t>0,03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800" b="1" i="0" u="none" strike="noStrike" dirty="0">
                          <a:solidFill>
                            <a:srgbClr val="000000"/>
                          </a:solidFill>
                          <a:effectLst/>
                          <a:latin typeface="Calibri" panose="020F0502020204030204" pitchFamily="34" charset="0"/>
                        </a:rPr>
                        <a:t>1,50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800" b="0" i="0" u="none" strike="noStrike" dirty="0">
                          <a:solidFill>
                            <a:srgbClr val="000000"/>
                          </a:solidFill>
                          <a:effectLst/>
                          <a:latin typeface="Calibri" panose="020F0502020204030204" pitchFamily="34" charset="0"/>
                        </a:rPr>
                        <a:t>4,03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800" b="0" i="0" u="none" strike="noStrike">
                          <a:solidFill>
                            <a:srgbClr val="000000"/>
                          </a:solidFill>
                          <a:effectLst/>
                          <a:latin typeface="Calibri" panose="020F0502020204030204" pitchFamily="34" charset="0"/>
                        </a:rPr>
                        <a:t>1,36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659524"/>
                  </a:ext>
                </a:extLst>
              </a:tr>
              <a:tr h="190500">
                <a:tc>
                  <a:txBody>
                    <a:bodyPr/>
                    <a:lstStyle/>
                    <a:p>
                      <a:pPr marL="36000" algn="l" fontAlgn="b"/>
                      <a:r>
                        <a:rPr lang="ru-RU" sz="1800" b="0" i="0" u="none" strike="noStrike" dirty="0">
                          <a:solidFill>
                            <a:srgbClr val="000000"/>
                          </a:solidFill>
                          <a:effectLst/>
                          <a:latin typeface="Calibri" panose="020F0502020204030204" pitchFamily="34" charset="0"/>
                        </a:rPr>
                        <a:t>Эффективность сепаратора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36000" algn="l" fontAlgn="b"/>
                      <a:r>
                        <a:rPr lang="ru-RU" sz="1800" b="0" i="0" u="none" strike="noStrike" dirty="0">
                          <a:solidFill>
                            <a:srgbClr val="000000"/>
                          </a:solidFill>
                          <a:effectLst/>
                          <a:latin typeface="Calibri" panose="020F0502020204030204" pitchFamily="34" charset="0"/>
                        </a:rPr>
                        <a:t>1..100%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800" b="0" i="0" u="none" strike="noStrike" dirty="0">
                          <a:solidFill>
                            <a:srgbClr val="000000"/>
                          </a:solidFill>
                          <a:effectLst/>
                          <a:latin typeface="Calibri" panose="020F0502020204030204" pitchFamily="34" charset="0"/>
                        </a:rPr>
                        <a:t>0,02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800" b="1" i="0" u="none" strike="noStrike" dirty="0">
                          <a:solidFill>
                            <a:srgbClr val="000000"/>
                          </a:solidFill>
                          <a:effectLst/>
                          <a:latin typeface="Calibri" panose="020F0502020204030204" pitchFamily="34" charset="0"/>
                        </a:rPr>
                        <a:t>1,13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800" b="0" i="0" u="none" strike="noStrike">
                          <a:solidFill>
                            <a:srgbClr val="000000"/>
                          </a:solidFill>
                          <a:effectLst/>
                          <a:latin typeface="Calibri" panose="020F0502020204030204" pitchFamily="34" charset="0"/>
                        </a:rPr>
                        <a:t>6,24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800" b="0" i="0" u="none" strike="noStrike">
                          <a:solidFill>
                            <a:srgbClr val="000000"/>
                          </a:solidFill>
                          <a:effectLst/>
                          <a:latin typeface="Calibri" panose="020F0502020204030204" pitchFamily="34" charset="0"/>
                        </a:rPr>
                        <a:t>1,29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913965"/>
                  </a:ext>
                </a:extLst>
              </a:tr>
              <a:tr h="190500">
                <a:tc>
                  <a:txBody>
                    <a:bodyPr/>
                    <a:lstStyle/>
                    <a:p>
                      <a:pPr marL="36000" algn="l" fontAlgn="b"/>
                      <a:r>
                        <a:rPr lang="ru-RU" sz="1800" b="0" i="0" u="none" strike="noStrike" dirty="0">
                          <a:solidFill>
                            <a:srgbClr val="000000"/>
                          </a:solidFill>
                          <a:effectLst/>
                          <a:latin typeface="Calibri" panose="020F0502020204030204" pitchFamily="34" charset="0"/>
                        </a:rPr>
                        <a:t>Температура окружающей среды</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36000" algn="l" fontAlgn="b"/>
                      <a:r>
                        <a:rPr lang="en-US" sz="1800" b="0" i="0" u="none" strike="noStrike" dirty="0">
                          <a:solidFill>
                            <a:srgbClr val="000000"/>
                          </a:solidFill>
                          <a:effectLst/>
                          <a:latin typeface="Calibri" panose="020F0502020204030204" pitchFamily="34" charset="0"/>
                        </a:rPr>
                        <a:t>-15..15 ⁰C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800" b="0" i="0" u="none" strike="noStrike" dirty="0">
                          <a:solidFill>
                            <a:srgbClr val="000000"/>
                          </a:solidFill>
                          <a:effectLst/>
                          <a:latin typeface="Calibri" panose="020F0502020204030204" pitchFamily="34" charset="0"/>
                        </a:rPr>
                        <a:t>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800" b="1" i="0" u="none" strike="noStrike" dirty="0">
                          <a:solidFill>
                            <a:srgbClr val="000000"/>
                          </a:solidFill>
                          <a:effectLst/>
                          <a:latin typeface="Calibri" panose="020F0502020204030204" pitchFamily="34" charset="0"/>
                        </a:rPr>
                        <a:t>1,21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800" b="0" i="0" u="none" strike="noStrike" dirty="0">
                          <a:solidFill>
                            <a:srgbClr val="000000"/>
                          </a:solidFill>
                          <a:effectLst/>
                          <a:latin typeface="Calibri" panose="020F0502020204030204" pitchFamily="34" charset="0"/>
                        </a:rPr>
                        <a:t>9,75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ru-RU" sz="1800" b="0" i="0" u="none" strike="noStrike" dirty="0">
                          <a:solidFill>
                            <a:srgbClr val="000000"/>
                          </a:solidFill>
                          <a:effectLst/>
                          <a:latin typeface="Calibri" panose="020F0502020204030204" pitchFamily="34" charset="0"/>
                        </a:rPr>
                        <a:t>2,13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5786036"/>
                  </a:ext>
                </a:extLst>
              </a:tr>
            </a:tbl>
          </a:graphicData>
        </a:graphic>
      </p:graphicFrame>
    </p:spTree>
    <p:extLst>
      <p:ext uri="{BB962C8B-B14F-4D97-AF65-F5344CB8AC3E}">
        <p14:creationId xmlns:p14="http://schemas.microsoft.com/office/powerpoint/2010/main" val="26034923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E760EA56-9C53-4B39-958D-91A8D4B509B6}"/>
              </a:ext>
            </a:extLst>
          </p:cNvPr>
          <p:cNvSpPr txBox="1"/>
          <p:nvPr/>
        </p:nvSpPr>
        <p:spPr>
          <a:xfrm>
            <a:off x="546100" y="368955"/>
            <a:ext cx="11283478" cy="523220"/>
          </a:xfrm>
          <a:prstGeom prst="rect">
            <a:avLst/>
          </a:prstGeom>
          <a:noFill/>
        </p:spPr>
        <p:txBody>
          <a:bodyPr wrap="square" rtlCol="0">
            <a:spAutoFit/>
          </a:bodyPr>
          <a:lstStyle/>
          <a:p>
            <a:r>
              <a:rPr lang="ru-RU" sz="2800" b="1" dirty="0" smtClean="0">
                <a:latin typeface="Segoe UI" panose="020B0502040204020203" pitchFamily="34" charset="0"/>
                <a:ea typeface="Segoe UI Emoji" panose="020B0502040204020203" pitchFamily="34" charset="0"/>
                <a:cs typeface="Segoe UI" panose="020B0502040204020203" pitchFamily="34" charset="0"/>
              </a:rPr>
              <a:t>Какие варьировать переменные (параметры адаптации)?</a:t>
            </a:r>
            <a:endParaRPr lang="ru-RU" sz="2800" b="1" dirty="0">
              <a:latin typeface="Segoe UI" panose="020B0502040204020203" pitchFamily="34" charset="0"/>
              <a:ea typeface="Segoe UI Emoji" panose="020B0502040204020203" pitchFamily="34" charset="0"/>
              <a:cs typeface="Segoe UI" panose="020B0502040204020203" pitchFamily="34" charset="0"/>
            </a:endParaRPr>
          </a:p>
        </p:txBody>
      </p:sp>
      <p:graphicFrame>
        <p:nvGraphicFramePr>
          <p:cNvPr id="6" name="Таблица 5"/>
          <p:cNvGraphicFramePr>
            <a:graphicFrameLocks noGrp="1"/>
          </p:cNvGraphicFramePr>
          <p:nvPr>
            <p:extLst>
              <p:ext uri="{D42A27DB-BD31-4B8C-83A1-F6EECF244321}">
                <p14:modId xmlns:p14="http://schemas.microsoft.com/office/powerpoint/2010/main" val="3701376499"/>
              </p:ext>
            </p:extLst>
          </p:nvPr>
        </p:nvGraphicFramePr>
        <p:xfrm>
          <a:off x="1971285" y="1709931"/>
          <a:ext cx="7155543" cy="914400"/>
        </p:xfrm>
        <a:graphic>
          <a:graphicData uri="http://schemas.openxmlformats.org/drawingml/2006/table">
            <a:tbl>
              <a:tblPr/>
              <a:tblGrid>
                <a:gridCol w="1744761">
                  <a:extLst>
                    <a:ext uri="{9D8B030D-6E8A-4147-A177-3AD203B41FA5}">
                      <a16:colId xmlns:a16="http://schemas.microsoft.com/office/drawing/2014/main" val="2907121622"/>
                    </a:ext>
                  </a:extLst>
                </a:gridCol>
                <a:gridCol w="1345474">
                  <a:extLst>
                    <a:ext uri="{9D8B030D-6E8A-4147-A177-3AD203B41FA5}">
                      <a16:colId xmlns:a16="http://schemas.microsoft.com/office/drawing/2014/main" val="2138441715"/>
                    </a:ext>
                  </a:extLst>
                </a:gridCol>
                <a:gridCol w="957610">
                  <a:extLst>
                    <a:ext uri="{9D8B030D-6E8A-4147-A177-3AD203B41FA5}">
                      <a16:colId xmlns:a16="http://schemas.microsoft.com/office/drawing/2014/main" val="3340737644"/>
                    </a:ext>
                  </a:extLst>
                </a:gridCol>
                <a:gridCol w="1130605">
                  <a:extLst>
                    <a:ext uri="{9D8B030D-6E8A-4147-A177-3AD203B41FA5}">
                      <a16:colId xmlns:a16="http://schemas.microsoft.com/office/drawing/2014/main" val="3786762725"/>
                    </a:ext>
                  </a:extLst>
                </a:gridCol>
                <a:gridCol w="1046856">
                  <a:extLst>
                    <a:ext uri="{9D8B030D-6E8A-4147-A177-3AD203B41FA5}">
                      <a16:colId xmlns:a16="http://schemas.microsoft.com/office/drawing/2014/main" val="2669935195"/>
                    </a:ext>
                  </a:extLst>
                </a:gridCol>
                <a:gridCol w="930237">
                  <a:extLst>
                    <a:ext uri="{9D8B030D-6E8A-4147-A177-3AD203B41FA5}">
                      <a16:colId xmlns:a16="http://schemas.microsoft.com/office/drawing/2014/main" val="2683291311"/>
                    </a:ext>
                  </a:extLst>
                </a:gridCol>
              </a:tblGrid>
              <a:tr h="190500">
                <a:tc>
                  <a:txBody>
                    <a:bodyPr/>
                    <a:lstStyle/>
                    <a:p>
                      <a:pPr algn="l" fontAlgn="b"/>
                      <a:r>
                        <a:rPr lang="ru-RU" sz="2000" b="0" i="0" u="none" strike="noStrike" dirty="0">
                          <a:solidFill>
                            <a:srgbClr val="000000"/>
                          </a:solidFill>
                          <a:effectLst/>
                          <a:latin typeface="Calibri" panose="020F0502020204030204" pitchFamily="34" charset="0"/>
                        </a:rPr>
                        <a:t>Параметр</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ru-RU" sz="2000" b="0" i="0" u="none" strike="noStrike" dirty="0">
                          <a:solidFill>
                            <a:srgbClr val="000000"/>
                          </a:solidFill>
                          <a:effectLst/>
                          <a:latin typeface="Calibri" panose="020F0502020204030204" pitchFamily="34" charset="0"/>
                        </a:rPr>
                        <a:t>Пределы измерения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ru-RU" sz="2000" b="0" i="0" u="none" strike="noStrike">
                          <a:solidFill>
                            <a:srgbClr val="000000"/>
                          </a:solidFill>
                          <a:effectLst/>
                          <a:latin typeface="Calibri" panose="020F0502020204030204" pitchFamily="34" charset="0"/>
                        </a:rPr>
                        <a:t>Мин.∆</a:t>
                      </a:r>
                      <a:r>
                        <a:rPr lang="en-US" sz="2000" b="0" i="0" u="none" strike="noStrike">
                          <a:solidFill>
                            <a:srgbClr val="000000"/>
                          </a:solidFill>
                          <a:effectLst/>
                          <a:latin typeface="Calibri" panose="020F0502020204030204" pitchFamily="34" charset="0"/>
                        </a:rPr>
                        <a:t>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ru-RU" sz="2000" b="0" i="0" u="none" strike="noStrike" dirty="0">
                          <a:solidFill>
                            <a:srgbClr val="000000"/>
                          </a:solidFill>
                          <a:effectLst/>
                          <a:latin typeface="Calibri" panose="020F0502020204030204" pitchFamily="34" charset="0"/>
                        </a:rPr>
                        <a:t>Среднее</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ru-RU" sz="2000" b="0" i="0" u="none" strike="noStrike">
                          <a:solidFill>
                            <a:srgbClr val="000000"/>
                          </a:solidFill>
                          <a:effectLst/>
                          <a:latin typeface="Calibri" panose="020F0502020204030204" pitchFamily="34" charset="0"/>
                        </a:rPr>
                        <a:t>Макс.∆</a:t>
                      </a:r>
                      <a:r>
                        <a:rPr lang="en-US" sz="2000" b="0" i="0" u="none" strike="noStrike">
                          <a:solidFill>
                            <a:srgbClr val="000000"/>
                          </a:solidFill>
                          <a:effectLst/>
                          <a:latin typeface="Calibri" panose="020F0502020204030204" pitchFamily="34" charset="0"/>
                        </a:rPr>
                        <a:t>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ru-RU" sz="2000" b="0" i="0" u="none" strike="noStrike">
                          <a:solidFill>
                            <a:srgbClr val="000000"/>
                          </a:solidFill>
                          <a:effectLst/>
                          <a:latin typeface="Calibri" panose="020F0502020204030204" pitchFamily="34" charset="0"/>
                        </a:rPr>
                        <a:t>СКО</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13503530"/>
                  </a:ext>
                </a:extLst>
              </a:tr>
              <a:tr h="190500">
                <a:tc>
                  <a:txBody>
                    <a:bodyPr/>
                    <a:lstStyle/>
                    <a:p>
                      <a:pPr algn="l" fontAlgn="b"/>
                      <a:r>
                        <a:rPr lang="en-US" sz="2000" b="0" i="0" u="none" strike="noStrike" dirty="0">
                          <a:solidFill>
                            <a:srgbClr val="000000"/>
                          </a:solidFill>
                          <a:effectLst/>
                          <a:latin typeface="Calibri" panose="020F0502020204030204" pitchFamily="34" charset="0"/>
                        </a:rPr>
                        <a:t>Choke bean size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ru-RU" sz="2000" b="0" i="0" u="none" strike="noStrike" dirty="0">
                          <a:solidFill>
                            <a:srgbClr val="000000"/>
                          </a:solidFill>
                          <a:effectLst/>
                          <a:latin typeface="Calibri" panose="020F0502020204030204" pitchFamily="34" charset="0"/>
                        </a:rPr>
                        <a:t>10..100 мм</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ru-RU" sz="2000" b="0" i="0" u="none" strike="noStrike" dirty="0">
                          <a:solidFill>
                            <a:srgbClr val="000000"/>
                          </a:solidFill>
                          <a:effectLst/>
                          <a:latin typeface="Calibri" panose="020F0502020204030204" pitchFamily="34" charset="0"/>
                        </a:rPr>
                        <a:t>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ru-RU" sz="2000" b="1" i="0" u="none" strike="noStrike" dirty="0">
                          <a:solidFill>
                            <a:srgbClr val="000000"/>
                          </a:solidFill>
                          <a:effectLst/>
                          <a:latin typeface="Calibri" panose="020F0502020204030204" pitchFamily="34" charset="0"/>
                        </a:rPr>
                        <a:t>31,34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ru-RU" sz="2000" b="0" i="0" u="none" strike="noStrike" dirty="0">
                          <a:solidFill>
                            <a:srgbClr val="000000"/>
                          </a:solidFill>
                          <a:effectLst/>
                          <a:latin typeface="Calibri" panose="020F0502020204030204" pitchFamily="34" charset="0"/>
                        </a:rPr>
                        <a:t>140,14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ru-RU" sz="2000" b="0" i="0" u="none" strike="noStrike" dirty="0">
                          <a:solidFill>
                            <a:srgbClr val="000000"/>
                          </a:solidFill>
                          <a:effectLst/>
                          <a:latin typeface="Calibri" panose="020F0502020204030204" pitchFamily="34" charset="0"/>
                        </a:rPr>
                        <a:t>48,90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75518227"/>
                  </a:ext>
                </a:extLst>
              </a:tr>
            </a:tbl>
          </a:graphicData>
        </a:graphic>
      </p:graphicFrame>
    </p:spTree>
    <p:extLst>
      <p:ext uri="{BB962C8B-B14F-4D97-AF65-F5344CB8AC3E}">
        <p14:creationId xmlns:p14="http://schemas.microsoft.com/office/powerpoint/2010/main" val="4070667888"/>
      </p:ext>
    </p:extLst>
  </p:cSld>
  <p:clrMapOvr>
    <a:masterClrMapping/>
  </p:clrMapOvr>
  <p:timing>
    <p:tnLst>
      <p:par>
        <p:cTn id="1" dur="indefinite" restart="never" nodeType="tmRoot"/>
      </p:par>
    </p:tnLst>
  </p:timing>
</p:sld>
</file>

<file path=ppt/theme/theme1.xml><?xml version="1.0" encoding="utf-8"?>
<a:theme xmlns:a="http://schemas.openxmlformats.org/drawingml/2006/main" name="Rosneft">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Документ" ma:contentTypeID="0x0101006B6BF302364648459FF55AE2F74EE29B" ma:contentTypeVersion="0" ma:contentTypeDescription="Создание документа." ma:contentTypeScope="" ma:versionID="224c866d56e3c8b98d0c6620c70f2819">
  <xsd:schema xmlns:xsd="http://www.w3.org/2001/XMLSchema" xmlns:xs="http://www.w3.org/2001/XMLSchema" xmlns:p="http://schemas.microsoft.com/office/2006/metadata/properties" targetNamespace="http://schemas.microsoft.com/office/2006/metadata/properties" ma:root="true" ma:fieldsID="02f955febea7e716b4e91cddba17110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43DF76-4C34-41EC-8140-AC4A07928B0B}">
  <ds:schemaRefs>
    <ds:schemaRef ds:uri="http://schemas.microsoft.com/office/2006/documentManagement/types"/>
    <ds:schemaRef ds:uri="http://purl.org/dc/terms/"/>
    <ds:schemaRef ds:uri="http://schemas.openxmlformats.org/package/2006/metadata/core-properties"/>
    <ds:schemaRef ds:uri="http://purl.org/dc/elements/1.1/"/>
    <ds:schemaRef ds:uri="http://www.w3.org/XML/1998/namespace"/>
    <ds:schemaRef ds:uri="http://schemas.microsoft.com/office/infopath/2007/PartnerControl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AF923BD1-492E-4FBF-A0A4-0DCAE2F840E4}">
  <ds:schemaRefs>
    <ds:schemaRef ds:uri="http://schemas.microsoft.com/sharepoint/v3/contenttype/forms"/>
  </ds:schemaRefs>
</ds:datastoreItem>
</file>

<file path=customXml/itemProps3.xml><?xml version="1.0" encoding="utf-8"?>
<ds:datastoreItem xmlns:ds="http://schemas.openxmlformats.org/officeDocument/2006/customXml" ds:itemID="{21066B2D-B54C-438C-84AB-A84716A5D6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9900</TotalTime>
  <Words>2581</Words>
  <Application>Microsoft Office PowerPoint</Application>
  <PresentationFormat>Широкоэкранный</PresentationFormat>
  <Paragraphs>360</Paragraphs>
  <Slides>27</Slides>
  <Notes>24</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27</vt:i4>
      </vt:variant>
    </vt:vector>
  </HeadingPairs>
  <TitlesOfParts>
    <vt:vector size="38" baseType="lpstr">
      <vt:lpstr>Arial</vt:lpstr>
      <vt:lpstr>Calibri</vt:lpstr>
      <vt:lpstr>Calibri Light</vt:lpstr>
      <vt:lpstr>Cambria Math</vt:lpstr>
      <vt:lpstr>Open Sans</vt:lpstr>
      <vt:lpstr>Segoe UI</vt:lpstr>
      <vt:lpstr>Segoe UI Black</vt:lpstr>
      <vt:lpstr>Segoe UI Emoji</vt:lpstr>
      <vt:lpstr>Times New Roman</vt:lpstr>
      <vt:lpstr>var(--pst-font-family-monospace)</vt:lpstr>
      <vt:lpstr>Rosneft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KolesnikIY@bnipi.rosneft.ru</dc:creator>
  <cp:lastModifiedBy>Колесник Иван Юрьевич</cp:lastModifiedBy>
  <cp:revision>223</cp:revision>
  <dcterms:created xsi:type="dcterms:W3CDTF">2020-11-02T22:12:20Z</dcterms:created>
  <dcterms:modified xsi:type="dcterms:W3CDTF">2021-12-09T14:51:42Z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0x0101006B6BF302364648459FF55AE2F74EE29B</vt:lpwstr>
  </property>
</Properties>
</file>